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handoutMasterIdLst>
    <p:handoutMasterId r:id="rId34"/>
  </p:handoutMasterIdLst>
  <p:sldIdLst>
    <p:sldId id="256" r:id="rId2"/>
    <p:sldId id="280" r:id="rId3"/>
    <p:sldId id="257" r:id="rId4"/>
    <p:sldId id="258" r:id="rId5"/>
    <p:sldId id="352" r:id="rId6"/>
    <p:sldId id="276" r:id="rId7"/>
    <p:sldId id="299" r:id="rId8"/>
    <p:sldId id="275" r:id="rId9"/>
    <p:sldId id="277" r:id="rId10"/>
    <p:sldId id="349" r:id="rId11"/>
    <p:sldId id="350" r:id="rId12"/>
    <p:sldId id="355" r:id="rId13"/>
    <p:sldId id="298" r:id="rId14"/>
    <p:sldId id="327" r:id="rId15"/>
    <p:sldId id="356" r:id="rId16"/>
    <p:sldId id="330" r:id="rId17"/>
    <p:sldId id="344" r:id="rId18"/>
    <p:sldId id="322" r:id="rId19"/>
    <p:sldId id="323" r:id="rId20"/>
    <p:sldId id="324" r:id="rId21"/>
    <p:sldId id="360" r:id="rId22"/>
    <p:sldId id="292" r:id="rId23"/>
    <p:sldId id="361" r:id="rId24"/>
    <p:sldId id="334" r:id="rId25"/>
    <p:sldId id="336" r:id="rId26"/>
    <p:sldId id="337" r:id="rId27"/>
    <p:sldId id="354" r:id="rId28"/>
    <p:sldId id="362" r:id="rId29"/>
    <p:sldId id="363" r:id="rId30"/>
    <p:sldId id="342" r:id="rId31"/>
    <p:sldId id="30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永山　恒彦" initials="永山　恒彦" lastIdx="1" clrIdx="0">
    <p:extLst>
      <p:ext uri="{19B8F6BF-5375-455C-9EA6-DF929625EA0E}">
        <p15:presenceInfo xmlns:p15="http://schemas.microsoft.com/office/powerpoint/2012/main" userId="永山　恒彦"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A8B39"/>
    <a:srgbClr val="FFFFFF"/>
    <a:srgbClr val="ED3D68"/>
    <a:srgbClr val="BB8F00"/>
    <a:srgbClr val="206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96513" autoAdjust="0"/>
  </p:normalViewPr>
  <p:slideViewPr>
    <p:cSldViewPr snapToGrid="0">
      <p:cViewPr varScale="1">
        <p:scale>
          <a:sx n="114" d="100"/>
          <a:sy n="114" d="100"/>
        </p:scale>
        <p:origin x="138" y="120"/>
      </p:cViewPr>
      <p:guideLst/>
    </p:cSldViewPr>
  </p:slideViewPr>
  <p:outlineViewPr>
    <p:cViewPr>
      <p:scale>
        <a:sx n="33" d="100"/>
        <a:sy n="33" d="100"/>
      </p:scale>
      <p:origin x="0" y="-3852"/>
    </p:cViewPr>
  </p:outlineViewPr>
  <p:notesTextViewPr>
    <p:cViewPr>
      <p:scale>
        <a:sx n="3" d="2"/>
        <a:sy n="3" d="2"/>
      </p:scale>
      <p:origin x="0" y="0"/>
    </p:cViewPr>
  </p:notesTextViewPr>
  <p:sorterViewPr>
    <p:cViewPr>
      <p:scale>
        <a:sx n="100" d="100"/>
        <a:sy n="100" d="100"/>
      </p:scale>
      <p:origin x="0" y="-10164"/>
    </p:cViewPr>
  </p:sorterViewPr>
  <p:notesViewPr>
    <p:cSldViewPr snapToGrid="0">
      <p:cViewPr varScale="1">
        <p:scale>
          <a:sx n="90" d="100"/>
          <a:sy n="90" d="100"/>
        </p:scale>
        <p:origin x="340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7AD283A-26BD-405B-8B64-D45FEC9185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0BA40BB5-C796-452A-8B4D-4486CD72117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992C7A-9626-4F2E-A623-ADBE29C8B8DE}" type="datetimeFigureOut">
              <a:rPr kumimoji="1" lang="ja-JP" altLang="en-US" smtClean="0"/>
              <a:t>2021/3/1</a:t>
            </a:fld>
            <a:endParaRPr kumimoji="1" lang="ja-JP" altLang="en-US"/>
          </a:p>
        </p:txBody>
      </p:sp>
      <p:sp>
        <p:nvSpPr>
          <p:cNvPr id="4" name="フッター プレースホルダー 3">
            <a:extLst>
              <a:ext uri="{FF2B5EF4-FFF2-40B4-BE49-F238E27FC236}">
                <a16:creationId xmlns:a16="http://schemas.microsoft.com/office/drawing/2014/main" id="{BF9C23F2-6A95-45E2-B741-0B7915652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Tree>
    <p:extLst>
      <p:ext uri="{BB962C8B-B14F-4D97-AF65-F5344CB8AC3E}">
        <p14:creationId xmlns:p14="http://schemas.microsoft.com/office/powerpoint/2010/main" val="2023400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5B20B-A389-41D7-B397-BBD94A5C31A1}" type="datetimeFigureOut">
              <a:rPr kumimoji="1" lang="ja-JP" altLang="en-US" smtClean="0"/>
              <a:t>2021/3/1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44353-3235-46E8-8216-9CA7026B0B0E}" type="slidenum">
              <a:rPr kumimoji="1" lang="ja-JP" altLang="en-US" smtClean="0"/>
              <a:t>‹#›</a:t>
            </a:fld>
            <a:endParaRPr kumimoji="1" lang="ja-JP" altLang="en-US"/>
          </a:p>
        </p:txBody>
      </p:sp>
    </p:spTree>
    <p:extLst>
      <p:ext uri="{BB962C8B-B14F-4D97-AF65-F5344CB8AC3E}">
        <p14:creationId xmlns:p14="http://schemas.microsoft.com/office/powerpoint/2010/main" val="37266556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0F44353-3235-46E8-8216-9CA7026B0B0E}" type="slidenum">
              <a:rPr kumimoji="1" lang="ja-JP" altLang="en-US" smtClean="0"/>
              <a:t>31</a:t>
            </a:fld>
            <a:endParaRPr kumimoji="1" lang="ja-JP" altLang="en-US"/>
          </a:p>
        </p:txBody>
      </p:sp>
    </p:spTree>
    <p:extLst>
      <p:ext uri="{BB962C8B-B14F-4D97-AF65-F5344CB8AC3E}">
        <p14:creationId xmlns:p14="http://schemas.microsoft.com/office/powerpoint/2010/main" val="1813185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947789B-77D1-4A3A-92D3-A71EFAC306A5}" type="datetime1">
              <a:rPr kumimoji="1" lang="ja-JP" altLang="en-US" smtClean="0"/>
              <a:t>2021/3/1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CEFF6DB-0D4D-4D2A-B40A-7B2D87546AB8}" type="slidenum">
              <a:rPr kumimoji="1" lang="ja-JP" altLang="en-US" smtClean="0"/>
              <a:pPr/>
              <a:t>‹#›</a:t>
            </a:fld>
            <a:endParaRPr kumimoji="1" lang="ja-JP" altLang="en-US" dirty="0"/>
          </a:p>
        </p:txBody>
      </p:sp>
    </p:spTree>
    <p:extLst>
      <p:ext uri="{BB962C8B-B14F-4D97-AF65-F5344CB8AC3E}">
        <p14:creationId xmlns:p14="http://schemas.microsoft.com/office/powerpoint/2010/main" val="365218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1D61A17-409A-43E7-B6E2-983EAE481692}" type="datetime1">
              <a:rPr kumimoji="1" lang="ja-JP" altLang="en-US" smtClean="0"/>
              <a:t>2021/3/1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CEFF6DB-0D4D-4D2A-B40A-7B2D87546AB8}" type="slidenum">
              <a:rPr kumimoji="1" lang="ja-JP" altLang="en-US" smtClean="0"/>
              <a:t>‹#›</a:t>
            </a:fld>
            <a:endParaRPr kumimoji="1" lang="ja-JP" altLang="en-US"/>
          </a:p>
        </p:txBody>
      </p:sp>
    </p:spTree>
    <p:extLst>
      <p:ext uri="{BB962C8B-B14F-4D97-AF65-F5344CB8AC3E}">
        <p14:creationId xmlns:p14="http://schemas.microsoft.com/office/powerpoint/2010/main" val="3688496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492B78-129F-4500-8F73-FCD6C6CC5E83}" type="datetime1">
              <a:rPr kumimoji="1" lang="ja-JP" altLang="en-US" smtClean="0"/>
              <a:t>2021/3/1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CEFF6DB-0D4D-4D2A-B40A-7B2D87546AB8}" type="slidenum">
              <a:rPr kumimoji="1" lang="ja-JP" altLang="en-US" smtClean="0"/>
              <a:t>‹#›</a:t>
            </a:fld>
            <a:endParaRPr kumimoji="1" lang="ja-JP" altLang="en-US"/>
          </a:p>
        </p:txBody>
      </p:sp>
    </p:spTree>
    <p:extLst>
      <p:ext uri="{BB962C8B-B14F-4D97-AF65-F5344CB8AC3E}">
        <p14:creationId xmlns:p14="http://schemas.microsoft.com/office/powerpoint/2010/main" val="1189793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CA1102F-DA3B-4D2E-8676-88886E0E2F5E}" type="datetime1">
              <a:rPr kumimoji="1" lang="ja-JP" altLang="en-US" smtClean="0"/>
              <a:t>2021/3/1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CEFF6DB-0D4D-4D2A-B40A-7B2D87546AB8}" type="slidenum">
              <a:rPr kumimoji="1" lang="ja-JP" altLang="en-US" smtClean="0"/>
              <a:t>‹#›</a:t>
            </a:fld>
            <a:endParaRPr kumimoji="1" lang="ja-JP" altLang="en-US"/>
          </a:p>
        </p:txBody>
      </p:sp>
    </p:spTree>
    <p:extLst>
      <p:ext uri="{BB962C8B-B14F-4D97-AF65-F5344CB8AC3E}">
        <p14:creationId xmlns:p14="http://schemas.microsoft.com/office/powerpoint/2010/main" val="199096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08150" y="179093"/>
            <a:ext cx="11575701" cy="525582"/>
          </a:xfrm>
        </p:spPr>
        <p:txBody>
          <a:bodyPr>
            <a:noAutofit/>
          </a:bodyPr>
          <a:lstStyle>
            <a:lvl1pPr>
              <a:defRPr sz="3200">
                <a:latin typeface="+mj-lt"/>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08150" y="805343"/>
            <a:ext cx="11575701" cy="5461233"/>
          </a:xfrm>
        </p:spPr>
        <p:txBody>
          <a:bodyPr>
            <a:noAutofit/>
          </a:bodyPr>
          <a:lstStyle>
            <a:lvl1pPr>
              <a:lnSpc>
                <a:spcPct val="120000"/>
              </a:lnSpc>
              <a:defRPr lang="ja-JP" altLang="en-US" dirty="0" smtClean="0"/>
            </a:lvl1pPr>
            <a:lvl2pPr>
              <a:lnSpc>
                <a:spcPct val="120000"/>
              </a:lnSpc>
              <a:defRPr lang="ja-JP" altLang="en-US" dirty="0" smtClean="0"/>
            </a:lvl2pPr>
            <a:lvl3pPr>
              <a:lnSpc>
                <a:spcPct val="120000"/>
              </a:lnSpc>
              <a:defRPr lang="ja-JP" altLang="en-US" dirty="0" smtClean="0"/>
            </a:lvl3pPr>
            <a:lvl4pPr>
              <a:lnSpc>
                <a:spcPct val="120000"/>
              </a:lnSpc>
              <a:defRPr lang="ja-JP" altLang="en-US" dirty="0" smtClean="0"/>
            </a:lvl4pPr>
            <a:lvl5pPr>
              <a:lnSpc>
                <a:spcPct val="120000"/>
              </a:lnSpc>
              <a:defRPr lang="en-US" dirty="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308150" y="6437398"/>
            <a:ext cx="3273250" cy="284077"/>
          </a:xfrm>
        </p:spPr>
        <p:txBody>
          <a:bodyPr/>
          <a:lstStyle/>
          <a:p>
            <a:fld id="{A7363851-5955-470D-9652-7324F18D4B54}" type="datetime1">
              <a:rPr kumimoji="1" lang="ja-JP" altLang="en-US" smtClean="0"/>
              <a:t>2021/3/1</a:t>
            </a:fld>
            <a:endParaRPr kumimoji="1" lang="ja-JP" altLang="en-US"/>
          </a:p>
        </p:txBody>
      </p:sp>
      <p:sp>
        <p:nvSpPr>
          <p:cNvPr id="5" name="Footer Placeholder 4"/>
          <p:cNvSpPr>
            <a:spLocks noGrp="1"/>
          </p:cNvSpPr>
          <p:nvPr>
            <p:ph type="ftr" sz="quarter" idx="11"/>
          </p:nvPr>
        </p:nvSpPr>
        <p:spPr>
          <a:xfrm>
            <a:off x="4038600" y="6437398"/>
            <a:ext cx="4114800" cy="284077"/>
          </a:xfrm>
        </p:spPr>
        <p:txBody>
          <a:bodyPr/>
          <a:lstStyle/>
          <a:p>
            <a:endParaRPr kumimoji="1" lang="ja-JP" altLang="en-US" dirty="0"/>
          </a:p>
        </p:txBody>
      </p:sp>
      <p:sp>
        <p:nvSpPr>
          <p:cNvPr id="6" name="Slide Number Placeholder 5"/>
          <p:cNvSpPr>
            <a:spLocks noGrp="1"/>
          </p:cNvSpPr>
          <p:nvPr>
            <p:ph type="sldNum" sz="quarter" idx="12"/>
          </p:nvPr>
        </p:nvSpPr>
        <p:spPr>
          <a:xfrm>
            <a:off x="8610600" y="6437398"/>
            <a:ext cx="3273250" cy="284077"/>
          </a:xfrm>
        </p:spPr>
        <p:txBody>
          <a:bodyPr/>
          <a:lstStyle>
            <a:lvl1pPr>
              <a:defRPr>
                <a:solidFill>
                  <a:schemeClr val="tx1"/>
                </a:solidFill>
              </a:defRPr>
            </a:lvl1pPr>
          </a:lstStyle>
          <a:p>
            <a:fld id="{FCEFF6DB-0D4D-4D2A-B40A-7B2D87546AB8}" type="slidenum">
              <a:rPr kumimoji="1" lang="ja-JP" altLang="en-US" smtClean="0"/>
              <a:pPr/>
              <a:t>‹#›</a:t>
            </a:fld>
            <a:endParaRPr kumimoji="1" lang="ja-JP" altLang="en-US" dirty="0">
              <a:solidFill>
                <a:schemeClr val="tx1"/>
              </a:solidFill>
            </a:endParaRPr>
          </a:p>
        </p:txBody>
      </p:sp>
    </p:spTree>
    <p:extLst>
      <p:ext uri="{BB962C8B-B14F-4D97-AF65-F5344CB8AC3E}">
        <p14:creationId xmlns:p14="http://schemas.microsoft.com/office/powerpoint/2010/main" val="111892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a:xfrm>
            <a:off x="308150" y="1034980"/>
            <a:ext cx="11575701" cy="2597453"/>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A7363851-5955-470D-9652-7324F18D4B54}" type="datetime1">
              <a:rPr kumimoji="1" lang="ja-JP" altLang="en-US" smtClean="0"/>
              <a:t>2021/3/1</a:t>
            </a:fld>
            <a:endParaRPr kumimoji="1" lang="ja-JP" altLang="en-US"/>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FCEFF6DB-0D4D-4D2A-B40A-7B2D87546AB8}" type="slidenum">
              <a:rPr kumimoji="1" lang="ja-JP" altLang="en-US" smtClean="0"/>
              <a:pPr/>
              <a:t>‹#›</a:t>
            </a:fld>
            <a:endParaRPr kumimoji="1" lang="ja-JP" altLang="en-US" dirty="0"/>
          </a:p>
        </p:txBody>
      </p:sp>
    </p:spTree>
    <p:extLst>
      <p:ext uri="{BB962C8B-B14F-4D97-AF65-F5344CB8AC3E}">
        <p14:creationId xmlns:p14="http://schemas.microsoft.com/office/powerpoint/2010/main" val="386050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A2B7F2E-D428-412E-BA75-29B49216E3D3}" type="datetime1">
              <a:rPr kumimoji="1" lang="ja-JP" altLang="en-US" smtClean="0"/>
              <a:t>2021/3/1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CEFF6DB-0D4D-4D2A-B40A-7B2D87546AB8}" type="slidenum">
              <a:rPr kumimoji="1" lang="ja-JP" altLang="en-US" smtClean="0"/>
              <a:pPr/>
              <a:t>‹#›</a:t>
            </a:fld>
            <a:endParaRPr kumimoji="1" lang="ja-JP" altLang="en-US" dirty="0"/>
          </a:p>
        </p:txBody>
      </p:sp>
    </p:spTree>
    <p:extLst>
      <p:ext uri="{BB962C8B-B14F-4D97-AF65-F5344CB8AC3E}">
        <p14:creationId xmlns:p14="http://schemas.microsoft.com/office/powerpoint/2010/main" val="2513951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66D162A-CBE9-49DE-8376-A515BDC5E796}" type="datetime1">
              <a:rPr kumimoji="1" lang="ja-JP" altLang="en-US" smtClean="0"/>
              <a:t>2021/3/1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CEFF6DB-0D4D-4D2A-B40A-7B2D87546AB8}" type="slidenum">
              <a:rPr kumimoji="1" lang="ja-JP" altLang="en-US" smtClean="0"/>
              <a:pPr/>
              <a:t>‹#›</a:t>
            </a:fld>
            <a:endParaRPr kumimoji="1" lang="ja-JP" altLang="en-US" dirty="0"/>
          </a:p>
        </p:txBody>
      </p:sp>
    </p:spTree>
    <p:extLst>
      <p:ext uri="{BB962C8B-B14F-4D97-AF65-F5344CB8AC3E}">
        <p14:creationId xmlns:p14="http://schemas.microsoft.com/office/powerpoint/2010/main" val="176015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B34B5EA-6C13-43C7-90AF-7EC3CBFD0FF3}" type="datetime1">
              <a:rPr kumimoji="1" lang="ja-JP" altLang="en-US" smtClean="0"/>
              <a:t>2021/3/1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CEFF6DB-0D4D-4D2A-B40A-7B2D87546AB8}" type="slidenum">
              <a:rPr kumimoji="1" lang="ja-JP" altLang="en-US" smtClean="0"/>
              <a:pPr/>
              <a:t>‹#›</a:t>
            </a:fld>
            <a:endParaRPr kumimoji="1" lang="ja-JP" altLang="en-US" dirty="0"/>
          </a:p>
        </p:txBody>
      </p:sp>
    </p:spTree>
    <p:extLst>
      <p:ext uri="{BB962C8B-B14F-4D97-AF65-F5344CB8AC3E}">
        <p14:creationId xmlns:p14="http://schemas.microsoft.com/office/powerpoint/2010/main" val="2521787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7AFC726-01C9-4BA8-BBCA-DBE380F538AE}" type="datetime1">
              <a:rPr kumimoji="1" lang="ja-JP" altLang="en-US" smtClean="0"/>
              <a:t>2021/3/1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CEFF6DB-0D4D-4D2A-B40A-7B2D87546AB8}" type="slidenum">
              <a:rPr kumimoji="1" lang="ja-JP" altLang="en-US" smtClean="0"/>
              <a:pPr/>
              <a:t>‹#›</a:t>
            </a:fld>
            <a:endParaRPr kumimoji="1" lang="ja-JP" altLang="en-US" dirty="0"/>
          </a:p>
        </p:txBody>
      </p:sp>
    </p:spTree>
    <p:extLst>
      <p:ext uri="{BB962C8B-B14F-4D97-AF65-F5344CB8AC3E}">
        <p14:creationId xmlns:p14="http://schemas.microsoft.com/office/powerpoint/2010/main" val="2486688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0CEB87-76F8-44EE-95D1-8A1B0285AD0E}" type="datetime1">
              <a:rPr kumimoji="1" lang="ja-JP" altLang="en-US" smtClean="0"/>
              <a:t>2021/3/1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CEFF6DB-0D4D-4D2A-B40A-7B2D87546AB8}" type="slidenum">
              <a:rPr kumimoji="1" lang="ja-JP" altLang="en-US" smtClean="0"/>
              <a:pPr/>
              <a:t>‹#›</a:t>
            </a:fld>
            <a:endParaRPr kumimoji="1" lang="ja-JP" altLang="en-US" dirty="0"/>
          </a:p>
        </p:txBody>
      </p:sp>
    </p:spTree>
    <p:extLst>
      <p:ext uri="{BB962C8B-B14F-4D97-AF65-F5344CB8AC3E}">
        <p14:creationId xmlns:p14="http://schemas.microsoft.com/office/powerpoint/2010/main" val="2014098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C62BA01-8422-4226-A7B0-EBDC7DF55569}" type="datetime1">
              <a:rPr kumimoji="1" lang="ja-JP" altLang="en-US" smtClean="0"/>
              <a:t>2021/3/1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CEFF6DB-0D4D-4D2A-B40A-7B2D87546AB8}" type="slidenum">
              <a:rPr kumimoji="1" lang="ja-JP" altLang="en-US" smtClean="0"/>
              <a:pPr/>
              <a:t>‹#›</a:t>
            </a:fld>
            <a:endParaRPr kumimoji="1" lang="ja-JP" altLang="en-US" dirty="0"/>
          </a:p>
        </p:txBody>
      </p:sp>
    </p:spTree>
    <p:extLst>
      <p:ext uri="{BB962C8B-B14F-4D97-AF65-F5344CB8AC3E}">
        <p14:creationId xmlns:p14="http://schemas.microsoft.com/office/powerpoint/2010/main" val="59941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8150" y="254594"/>
            <a:ext cx="11575701" cy="609564"/>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308150" y="1034980"/>
            <a:ext cx="11575701" cy="5141983"/>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308150" y="6356350"/>
            <a:ext cx="32732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9FF40-B983-4571-9457-CAF50DB0B498}" type="datetime1">
              <a:rPr kumimoji="1" lang="ja-JP" altLang="en-US" smtClean="0"/>
              <a:t>2021/3/1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32732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FF6DB-0D4D-4D2A-B40A-7B2D87546AB8}" type="slidenum">
              <a:rPr kumimoji="1" lang="ja-JP" altLang="en-US" smtClean="0"/>
              <a:pPr/>
              <a:t>‹#›</a:t>
            </a:fld>
            <a:endParaRPr kumimoji="1" lang="ja-JP" altLang="en-US" dirty="0"/>
          </a:p>
        </p:txBody>
      </p:sp>
    </p:spTree>
    <p:extLst>
      <p:ext uri="{BB962C8B-B14F-4D97-AF65-F5344CB8AC3E}">
        <p14:creationId xmlns:p14="http://schemas.microsoft.com/office/powerpoint/2010/main" val="3501348950"/>
      </p:ext>
    </p:extLst>
  </p:cSld>
  <p:clrMap bg1="lt1" tx1="dk1" bg2="lt2" tx2="dk2" accent1="accent1" accent2="accent2" accent3="accent3" accent4="accent4" accent5="accent5" accent6="accent6" hlink="hlink" folHlink="folHlink"/>
  <p:sldLayoutIdLst>
    <p:sldLayoutId id="2147483673" r:id="rId1"/>
    <p:sldLayoutId id="2147483684"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hdr="0" ftr="0" dt="0"/>
  <p:txStyles>
    <p:titleStyle>
      <a:lvl1pPr algn="l" defTabSz="914400" rtl="0" eaLnBrk="1" latinLnBrk="0" hangingPunct="1">
        <a:lnSpc>
          <a:spcPct val="90000"/>
        </a:lnSpc>
        <a:spcBef>
          <a:spcPct val="0"/>
        </a:spcBef>
        <a:buNone/>
        <a:defRPr kumimoji="1" sz="3200" b="0" kern="120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gen+ 2c medium" panose="020B0602020203020207" pitchFamily="50" charset="-128"/>
          <a:ea typeface="Mgen+ 2c medium" panose="020B0602020203020207" pitchFamily="50" charset="-128"/>
          <a:cs typeface="Mgen+ 2c medium" panose="020B0602020203020207"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gen+ 2c medium" panose="020B0602020203020207" pitchFamily="50" charset="-128"/>
          <a:ea typeface="Mgen+ 2c medium" panose="020B0602020203020207" pitchFamily="50" charset="-128"/>
          <a:cs typeface="Mgen+ 2c medium" panose="020B0602020203020207"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gen+ 2c medium" panose="020B0602020203020207" pitchFamily="50" charset="-128"/>
          <a:ea typeface="Mgen+ 2c medium" panose="020B0602020203020207" pitchFamily="50" charset="-128"/>
          <a:cs typeface="Mgen+ 2c medium" panose="020B0602020203020207"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gen+ 2c medium" panose="020B0602020203020207" pitchFamily="50" charset="-128"/>
          <a:ea typeface="Mgen+ 2c medium" panose="020B0602020203020207" pitchFamily="50" charset="-128"/>
          <a:cs typeface="Mgen+ 2c medium" panose="020B0602020203020207"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gen+ 2c medium" panose="020B0602020203020207" pitchFamily="50" charset="-128"/>
          <a:ea typeface="Mgen+ 2c medium" panose="020B0602020203020207" pitchFamily="50" charset="-128"/>
          <a:cs typeface="Mgen+ 2c medium" panose="020B0602020203020207"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hyperlink" Target="https://press.share-wis.com/german-hyperinflatio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buzzap.jp/news/20140324-cantury-old-animal-photograph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75D730-4BDC-4660-838F-66C4D5B0D380}"/>
              </a:ext>
            </a:extLst>
          </p:cNvPr>
          <p:cNvSpPr>
            <a:spLocks noGrp="1"/>
          </p:cNvSpPr>
          <p:nvPr>
            <p:ph type="ctrTitle"/>
          </p:nvPr>
        </p:nvSpPr>
        <p:spPr>
          <a:xfrm>
            <a:off x="963336" y="1496728"/>
            <a:ext cx="10265328" cy="1588884"/>
          </a:xfrm>
        </p:spPr>
        <p:txBody>
          <a:bodyPr>
            <a:normAutofit fontScale="90000"/>
          </a:bodyPr>
          <a:lstStyle/>
          <a:p>
            <a:pPr>
              <a:lnSpc>
                <a:spcPct val="130000"/>
              </a:lnSpc>
            </a:pPr>
            <a:r>
              <a:rPr lang="ja-JP" altLang="en-US" sz="5400" dirty="0">
                <a:solidFill>
                  <a:schemeClr val="accent2"/>
                </a:solidFill>
                <a:latin typeface="+mj-lt"/>
              </a:rPr>
              <a:t>金融 </a:t>
            </a:r>
            <a:r>
              <a:rPr lang="en-US" altLang="ja-JP" sz="5400" dirty="0">
                <a:solidFill>
                  <a:schemeClr val="accent2"/>
                </a:solidFill>
                <a:latin typeface="+mj-lt"/>
              </a:rPr>
              <a:t>× AI </a:t>
            </a:r>
            <a:r>
              <a:rPr lang="ja-JP" altLang="en-US" sz="5400" dirty="0">
                <a:solidFill>
                  <a:schemeClr val="accent2"/>
                </a:solidFill>
                <a:latin typeface="+mj-lt"/>
              </a:rPr>
              <a:t>で解くべき問題は何か？</a:t>
            </a:r>
            <a:endParaRPr lang="ja-JP" altLang="en-US" sz="4800" dirty="0">
              <a:solidFill>
                <a:schemeClr val="tx2"/>
              </a:solidFill>
              <a:latin typeface="+mj-lt"/>
            </a:endParaRPr>
          </a:p>
        </p:txBody>
      </p:sp>
      <p:sp>
        <p:nvSpPr>
          <p:cNvPr id="3" name="字幕 2">
            <a:extLst>
              <a:ext uri="{FF2B5EF4-FFF2-40B4-BE49-F238E27FC236}">
                <a16:creationId xmlns:a16="http://schemas.microsoft.com/office/drawing/2014/main" id="{37F126D6-31C6-4BBC-A2DE-BBE9A3A429B4}"/>
              </a:ext>
            </a:extLst>
          </p:cNvPr>
          <p:cNvSpPr>
            <a:spLocks noGrp="1"/>
          </p:cNvSpPr>
          <p:nvPr>
            <p:ph type="subTitle" idx="1"/>
          </p:nvPr>
        </p:nvSpPr>
        <p:spPr>
          <a:xfrm>
            <a:off x="1551614" y="3618415"/>
            <a:ext cx="9088772" cy="1655762"/>
          </a:xfrm>
        </p:spPr>
        <p:txBody>
          <a:bodyPr>
            <a:normAutofit/>
          </a:bodyPr>
          <a:lstStyle/>
          <a:p>
            <a:r>
              <a:rPr lang="ja-JP" altLang="en-US" sz="2800" dirty="0">
                <a:latin typeface="Mgen+ 2c heavy" panose="020B0802020203020207" pitchFamily="50" charset="-128"/>
                <a:ea typeface="Mgen+ 2c heavy" panose="020B0802020203020207" pitchFamily="50" charset="-128"/>
                <a:cs typeface="Mgen+ 2c heavy" panose="020B0802020203020207" pitchFamily="50" charset="-128"/>
              </a:rPr>
              <a:t>みずほ第一フィナンシャルテクノロジー</a:t>
            </a:r>
            <a:r>
              <a:rPr lang="en-US" altLang="ja-JP" sz="2800" dirty="0">
                <a:latin typeface="Mgen+ 2c heavy" panose="020B0802020203020207" pitchFamily="50" charset="-128"/>
                <a:ea typeface="Mgen+ 2c heavy" panose="020B0802020203020207" pitchFamily="50" charset="-128"/>
                <a:cs typeface="Mgen+ 2c heavy" panose="020B0802020203020207" pitchFamily="50" charset="-128"/>
              </a:rPr>
              <a:t>/</a:t>
            </a:r>
            <a:r>
              <a:rPr lang="ja-JP" altLang="en-US" sz="2800" dirty="0">
                <a:latin typeface="Mgen+ 2c heavy" panose="020B0802020203020207" pitchFamily="50" charset="-128"/>
                <a:ea typeface="Mgen+ 2c heavy" panose="020B0802020203020207" pitchFamily="50" charset="-128"/>
                <a:cs typeface="Mgen+ 2c heavy" panose="020B0802020203020207" pitchFamily="50" charset="-128"/>
              </a:rPr>
              <a:t>東京大学</a:t>
            </a:r>
            <a:endParaRPr lang="en-US" altLang="ja-JP" sz="2800" dirty="0">
              <a:latin typeface="Mgen+ 2c heavy" panose="020B0802020203020207" pitchFamily="50" charset="-128"/>
              <a:ea typeface="Mgen+ 2c heavy" panose="020B0802020203020207" pitchFamily="50" charset="-128"/>
              <a:cs typeface="Mgen+ 2c heavy" panose="020B0802020203020207" pitchFamily="50" charset="-128"/>
            </a:endParaRPr>
          </a:p>
          <a:p>
            <a:r>
              <a:rPr lang="ja-JP" altLang="en-US" sz="2800" dirty="0">
                <a:latin typeface="Mgen+ 2c heavy" panose="020B0802020203020207" pitchFamily="50" charset="-128"/>
                <a:ea typeface="Mgen+ 2c heavy" panose="020B0802020203020207" pitchFamily="50" charset="-128"/>
                <a:cs typeface="Mgen+ 2c heavy" panose="020B0802020203020207" pitchFamily="50" charset="-128"/>
              </a:rPr>
              <a:t>永山恒彦</a:t>
            </a:r>
            <a:endParaRPr lang="en-US" altLang="ja-JP" sz="2800" dirty="0">
              <a:latin typeface="Mgen+ 2c heavy" panose="020B0802020203020207" pitchFamily="50" charset="-128"/>
              <a:ea typeface="Mgen+ 2c heavy" panose="020B0802020203020207" pitchFamily="50" charset="-128"/>
              <a:cs typeface="Mgen+ 2c heavy" panose="020B0802020203020207" pitchFamily="50" charset="-128"/>
            </a:endParaRPr>
          </a:p>
        </p:txBody>
      </p:sp>
    </p:spTree>
    <p:extLst>
      <p:ext uri="{BB962C8B-B14F-4D97-AF65-F5344CB8AC3E}">
        <p14:creationId xmlns:p14="http://schemas.microsoft.com/office/powerpoint/2010/main" val="2012304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DE924A-1EF3-47A3-A9FA-D1DD68F9F6D4}"/>
              </a:ext>
            </a:extLst>
          </p:cNvPr>
          <p:cNvSpPr>
            <a:spLocks noGrp="1"/>
          </p:cNvSpPr>
          <p:nvPr>
            <p:ph type="title"/>
          </p:nvPr>
        </p:nvSpPr>
        <p:spPr/>
        <p:txBody>
          <a:bodyPr/>
          <a:lstStyle/>
          <a:p>
            <a:r>
              <a:rPr lang="ja-JP" altLang="en-US" dirty="0"/>
              <a:t>金融 </a:t>
            </a:r>
            <a:r>
              <a:rPr lang="en-US" altLang="ja-JP" dirty="0"/>
              <a:t>× </a:t>
            </a:r>
            <a:r>
              <a:rPr lang="ja-JP" altLang="en-US" dirty="0"/>
              <a:t>機械学習 の困難さと要請</a:t>
            </a:r>
            <a:endParaRPr kumimoji="1" lang="ja-JP" altLang="en-US" dirty="0"/>
          </a:p>
        </p:txBody>
      </p:sp>
      <p:sp>
        <p:nvSpPr>
          <p:cNvPr id="4" name="スライド番号プレースホルダー 3">
            <a:extLst>
              <a:ext uri="{FF2B5EF4-FFF2-40B4-BE49-F238E27FC236}">
                <a16:creationId xmlns:a16="http://schemas.microsoft.com/office/drawing/2014/main" id="{DFABF0EF-B8AD-4F16-AF33-FBB5C8D4269C}"/>
              </a:ext>
            </a:extLst>
          </p:cNvPr>
          <p:cNvSpPr>
            <a:spLocks noGrp="1"/>
          </p:cNvSpPr>
          <p:nvPr>
            <p:ph type="sldNum" sz="quarter" idx="12"/>
          </p:nvPr>
        </p:nvSpPr>
        <p:spPr/>
        <p:txBody>
          <a:bodyPr/>
          <a:lstStyle/>
          <a:p>
            <a:fld id="{FCEFF6DB-0D4D-4D2A-B40A-7B2D87546AB8}" type="slidenum">
              <a:rPr kumimoji="1" lang="ja-JP" altLang="en-US" smtClean="0"/>
              <a:pPr/>
              <a:t>10</a:t>
            </a:fld>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5BCA356C-4006-49E1-A307-8657BE5DD891}"/>
              </a:ext>
            </a:extLst>
          </p:cNvPr>
          <p:cNvSpPr txBox="1"/>
          <p:nvPr/>
        </p:nvSpPr>
        <p:spPr>
          <a:xfrm>
            <a:off x="308150" y="1362183"/>
            <a:ext cx="1628715" cy="2163207"/>
          </a:xfrm>
          <a:prstGeom prst="rect">
            <a:avLst/>
          </a:prstGeom>
          <a:solidFill>
            <a:schemeClr val="tx1"/>
          </a:solidFill>
        </p:spPr>
        <p:txBody>
          <a:bodyPr wrap="square" anchor="ctr">
            <a:noAutofit/>
          </a:bodyPr>
          <a:lstStyle/>
          <a:p>
            <a:pPr algn="ctr"/>
            <a:r>
              <a:rPr lang="ja-JP" altLang="en-US" sz="3200" dirty="0">
                <a:solidFill>
                  <a:schemeClr val="bg1"/>
                </a:solidFill>
                <a:latin typeface="Mgen+ 2c heavy" panose="020B0802020203020207" pitchFamily="50" charset="-128"/>
                <a:ea typeface="Mgen+ 2c heavy" panose="020B0802020203020207" pitchFamily="50" charset="-128"/>
                <a:cs typeface="Mgen+ 2c heavy" panose="020B0802020203020207" pitchFamily="50" charset="-128"/>
              </a:rPr>
              <a:t>困難さ</a:t>
            </a:r>
          </a:p>
        </p:txBody>
      </p:sp>
      <p:sp>
        <p:nvSpPr>
          <p:cNvPr id="10" name="テキスト ボックス 9">
            <a:extLst>
              <a:ext uri="{FF2B5EF4-FFF2-40B4-BE49-F238E27FC236}">
                <a16:creationId xmlns:a16="http://schemas.microsoft.com/office/drawing/2014/main" id="{E3175DB6-4EAD-45BC-8BFD-6FDC1514F75D}"/>
              </a:ext>
            </a:extLst>
          </p:cNvPr>
          <p:cNvSpPr txBox="1"/>
          <p:nvPr/>
        </p:nvSpPr>
        <p:spPr>
          <a:xfrm>
            <a:off x="2362722" y="3002170"/>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非定常な分布</a:t>
            </a:r>
            <a:endParaRPr kumimoji="1" lang="en-US" altLang="ja-JP"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1" name="テキスト ボックス 10">
            <a:extLst>
              <a:ext uri="{FF2B5EF4-FFF2-40B4-BE49-F238E27FC236}">
                <a16:creationId xmlns:a16="http://schemas.microsoft.com/office/drawing/2014/main" id="{43142929-6559-4E6E-9F09-80E93094360F}"/>
              </a:ext>
            </a:extLst>
          </p:cNvPr>
          <p:cNvSpPr txBox="1"/>
          <p:nvPr/>
        </p:nvSpPr>
        <p:spPr>
          <a:xfrm>
            <a:off x="2362722" y="1362183"/>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800" dirty="0">
                <a:latin typeface="Mgen+ 2c heavy" panose="020B0802020203020207" pitchFamily="50" charset="-128"/>
                <a:ea typeface="Mgen+ 2c heavy" panose="020B0802020203020207" pitchFamily="50" charset="-128"/>
                <a:cs typeface="Mgen+ 2c heavy" panose="020B0802020203020207" pitchFamily="50" charset="-128"/>
              </a:rPr>
              <a:t>メカニズムの複雑さ</a:t>
            </a:r>
            <a:endParaRPr kumimoji="1" lang="en-US" altLang="ja-JP"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2" name="テキスト ボックス 11">
            <a:extLst>
              <a:ext uri="{FF2B5EF4-FFF2-40B4-BE49-F238E27FC236}">
                <a16:creationId xmlns:a16="http://schemas.microsoft.com/office/drawing/2014/main" id="{55E0874D-F83D-4B63-8A7F-E096A459531F}"/>
              </a:ext>
            </a:extLst>
          </p:cNvPr>
          <p:cNvSpPr txBox="1"/>
          <p:nvPr/>
        </p:nvSpPr>
        <p:spPr>
          <a:xfrm>
            <a:off x="2362722" y="2182177"/>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800" dirty="0">
                <a:latin typeface="Mgen+ 2c heavy" panose="020B0802020203020207" pitchFamily="50" charset="-128"/>
                <a:ea typeface="Mgen+ 2c heavy" panose="020B0802020203020207" pitchFamily="50" charset="-128"/>
                <a:cs typeface="Mgen+ 2c heavy" panose="020B0802020203020207" pitchFamily="50" charset="-128"/>
              </a:rPr>
              <a:t>データの少なさ</a:t>
            </a:r>
            <a:endParaRPr kumimoji="1" lang="en-US" altLang="ja-JP"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5" name="テキスト ボックス 14">
            <a:extLst>
              <a:ext uri="{FF2B5EF4-FFF2-40B4-BE49-F238E27FC236}">
                <a16:creationId xmlns:a16="http://schemas.microsoft.com/office/drawing/2014/main" id="{143268C1-971B-4364-BA94-FF866E6BD1C5}"/>
              </a:ext>
            </a:extLst>
          </p:cNvPr>
          <p:cNvSpPr txBox="1"/>
          <p:nvPr/>
        </p:nvSpPr>
        <p:spPr>
          <a:xfrm>
            <a:off x="316460" y="3893644"/>
            <a:ext cx="1628715" cy="2163207"/>
          </a:xfrm>
          <a:prstGeom prst="rect">
            <a:avLst/>
          </a:prstGeom>
          <a:solidFill>
            <a:schemeClr val="tx1"/>
          </a:solidFill>
        </p:spPr>
        <p:txBody>
          <a:bodyPr wrap="square" anchor="ctr">
            <a:noAutofit/>
          </a:bodyPr>
          <a:lstStyle/>
          <a:p>
            <a:pPr algn="ctr"/>
            <a:r>
              <a:rPr lang="ja-JP" altLang="en-US" sz="3200" dirty="0">
                <a:solidFill>
                  <a:schemeClr val="bg1"/>
                </a:solidFill>
                <a:latin typeface="Mgen+ 2c heavy" panose="020B0802020203020207" pitchFamily="50" charset="-128"/>
                <a:ea typeface="Mgen+ 2c heavy" panose="020B0802020203020207" pitchFamily="50" charset="-128"/>
                <a:cs typeface="Mgen+ 2c heavy" panose="020B0802020203020207" pitchFamily="50" charset="-128"/>
              </a:rPr>
              <a:t>要請</a:t>
            </a:r>
          </a:p>
        </p:txBody>
      </p:sp>
      <p:sp>
        <p:nvSpPr>
          <p:cNvPr id="16" name="テキスト ボックス 15">
            <a:extLst>
              <a:ext uri="{FF2B5EF4-FFF2-40B4-BE49-F238E27FC236}">
                <a16:creationId xmlns:a16="http://schemas.microsoft.com/office/drawing/2014/main" id="{76D4AB6B-F652-4049-B50A-1D2FA87D24DD}"/>
              </a:ext>
            </a:extLst>
          </p:cNvPr>
          <p:cNvSpPr txBox="1"/>
          <p:nvPr/>
        </p:nvSpPr>
        <p:spPr>
          <a:xfrm>
            <a:off x="2362722" y="3893644"/>
            <a:ext cx="3700514" cy="2163206"/>
          </a:xfrm>
          <a:prstGeom prst="rect">
            <a:avLst/>
          </a:prstGeom>
          <a:solidFill>
            <a:schemeClr val="tx1">
              <a:lumMod val="10000"/>
              <a:lumOff val="90000"/>
            </a:schemeClr>
          </a:solidFill>
        </p:spPr>
        <p:txBody>
          <a:bodyPr wrap="square" anchor="ctr">
            <a:noAutofit/>
          </a:bodyPr>
          <a:lstStyle/>
          <a:p>
            <a:pPr algn="ctr"/>
            <a:r>
              <a:rPr kumimoji="1" lang="ja-JP" altLang="en-US"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品質の担保</a:t>
            </a:r>
            <a:endParaRPr kumimoji="1" lang="en-US" altLang="ja-JP"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7" name="テキスト ボックス 16">
            <a:extLst>
              <a:ext uri="{FF2B5EF4-FFF2-40B4-BE49-F238E27FC236}">
                <a16:creationId xmlns:a16="http://schemas.microsoft.com/office/drawing/2014/main" id="{10F3C0F3-7D01-4CC9-B530-DF34A784E0EF}"/>
              </a:ext>
            </a:extLst>
          </p:cNvPr>
          <p:cNvSpPr txBox="1"/>
          <p:nvPr/>
        </p:nvSpPr>
        <p:spPr>
          <a:xfrm>
            <a:off x="6475238" y="1362183"/>
            <a:ext cx="5162580" cy="523220"/>
          </a:xfrm>
          <a:prstGeom prst="rect">
            <a:avLst/>
          </a:prstGeom>
          <a:noFill/>
        </p:spPr>
        <p:txBody>
          <a:bodyPr wrap="square" anchor="ctr">
            <a:noAutofit/>
          </a:bodyPr>
          <a:lstStyle/>
          <a:p>
            <a:r>
              <a:rPr kumimoji="1" lang="ja-JP" altLang="en-US" sz="2000" dirty="0"/>
              <a:t>人間と </a:t>
            </a:r>
            <a:r>
              <a:rPr kumimoji="1" lang="en-US" altLang="ja-JP" sz="2000" dirty="0"/>
              <a:t>ML </a:t>
            </a:r>
            <a:r>
              <a:rPr kumimoji="1" lang="ja-JP" altLang="en-US" sz="2000" dirty="0"/>
              <a:t>モデルの間には情報格差がある</a:t>
            </a:r>
            <a:endParaRPr kumimoji="1" lang="en-US" altLang="ja-JP" sz="2000" dirty="0">
              <a:solidFill>
                <a:schemeClr val="tx1"/>
              </a:solidFill>
            </a:endParaRPr>
          </a:p>
        </p:txBody>
      </p:sp>
      <p:sp>
        <p:nvSpPr>
          <p:cNvPr id="18" name="テキスト ボックス 17">
            <a:extLst>
              <a:ext uri="{FF2B5EF4-FFF2-40B4-BE49-F238E27FC236}">
                <a16:creationId xmlns:a16="http://schemas.microsoft.com/office/drawing/2014/main" id="{7672C102-6C33-4B0A-808B-F15E92360015}"/>
              </a:ext>
            </a:extLst>
          </p:cNvPr>
          <p:cNvSpPr txBox="1"/>
          <p:nvPr/>
        </p:nvSpPr>
        <p:spPr>
          <a:xfrm>
            <a:off x="6475238" y="2182176"/>
            <a:ext cx="5162580" cy="523220"/>
          </a:xfrm>
          <a:prstGeom prst="rect">
            <a:avLst/>
          </a:prstGeom>
          <a:noFill/>
        </p:spPr>
        <p:txBody>
          <a:bodyPr wrap="square" anchor="ctr">
            <a:noAutofit/>
          </a:bodyPr>
          <a:lstStyle/>
          <a:p>
            <a:r>
              <a:rPr kumimoji="1" lang="ja-JP" altLang="en-US" sz="2000" dirty="0"/>
              <a:t>原理上データを増やしづらい</a:t>
            </a:r>
            <a:endParaRPr kumimoji="1" lang="en-US" altLang="ja-JP" sz="2000" dirty="0">
              <a:solidFill>
                <a:schemeClr val="tx1"/>
              </a:solidFill>
            </a:endParaRPr>
          </a:p>
        </p:txBody>
      </p:sp>
      <p:sp>
        <p:nvSpPr>
          <p:cNvPr id="19" name="テキスト ボックス 18">
            <a:extLst>
              <a:ext uri="{FF2B5EF4-FFF2-40B4-BE49-F238E27FC236}">
                <a16:creationId xmlns:a16="http://schemas.microsoft.com/office/drawing/2014/main" id="{1AA04445-534F-4456-A5FB-6F21D7681F56}"/>
              </a:ext>
            </a:extLst>
          </p:cNvPr>
          <p:cNvSpPr txBox="1"/>
          <p:nvPr/>
        </p:nvSpPr>
        <p:spPr>
          <a:xfrm>
            <a:off x="6475238" y="3002169"/>
            <a:ext cx="5162580" cy="523220"/>
          </a:xfrm>
          <a:prstGeom prst="rect">
            <a:avLst/>
          </a:prstGeom>
          <a:noFill/>
        </p:spPr>
        <p:txBody>
          <a:bodyPr wrap="square" anchor="ctr">
            <a:noAutofit/>
          </a:bodyPr>
          <a:lstStyle/>
          <a:p>
            <a:r>
              <a:rPr kumimoji="1" lang="ja-JP" altLang="en-US" sz="2000" dirty="0"/>
              <a:t>データの性質は常に変化していく</a:t>
            </a:r>
            <a:endParaRPr kumimoji="1" lang="en-US" altLang="ja-JP" sz="2000" dirty="0">
              <a:solidFill>
                <a:schemeClr val="tx1"/>
              </a:solidFill>
            </a:endParaRPr>
          </a:p>
        </p:txBody>
      </p:sp>
      <p:sp>
        <p:nvSpPr>
          <p:cNvPr id="20" name="テキスト ボックス 19">
            <a:extLst>
              <a:ext uri="{FF2B5EF4-FFF2-40B4-BE49-F238E27FC236}">
                <a16:creationId xmlns:a16="http://schemas.microsoft.com/office/drawing/2014/main" id="{B73F90A5-50A6-40CD-B569-5B141B03C62A}"/>
              </a:ext>
            </a:extLst>
          </p:cNvPr>
          <p:cNvSpPr txBox="1"/>
          <p:nvPr/>
        </p:nvSpPr>
        <p:spPr>
          <a:xfrm>
            <a:off x="6475238" y="3893643"/>
            <a:ext cx="5162580" cy="2163205"/>
          </a:xfrm>
          <a:prstGeom prst="rect">
            <a:avLst/>
          </a:prstGeom>
          <a:noFill/>
        </p:spPr>
        <p:txBody>
          <a:bodyPr wrap="square" anchor="ctr">
            <a:noAutofit/>
          </a:bodyPr>
          <a:lstStyle/>
          <a:p>
            <a:pPr>
              <a:lnSpc>
                <a:spcPct val="150000"/>
              </a:lnSpc>
            </a:pPr>
            <a:r>
              <a:rPr kumimoji="1" lang="ja-JP" altLang="en-US" sz="2000" dirty="0"/>
              <a:t>実務家が想定する</a:t>
            </a:r>
            <a:endParaRPr kumimoji="1" lang="en-US" altLang="ja-JP" sz="2000" dirty="0"/>
          </a:p>
          <a:p>
            <a:pPr>
              <a:lnSpc>
                <a:spcPct val="150000"/>
              </a:lnSpc>
            </a:pPr>
            <a:r>
              <a:rPr kumimoji="1" lang="ja-JP" altLang="en-US" sz="2000" dirty="0"/>
              <a:t>「モデルが満たしてほしい性質」を</a:t>
            </a:r>
          </a:p>
          <a:p>
            <a:pPr>
              <a:lnSpc>
                <a:spcPct val="150000"/>
              </a:lnSpc>
            </a:pPr>
            <a:r>
              <a:rPr kumimoji="1" lang="ja-JP" altLang="en-US" sz="2000" dirty="0"/>
              <a:t>考慮する必要がある</a:t>
            </a:r>
            <a:endParaRPr kumimoji="1" lang="en-US" altLang="ja-JP" sz="2000" dirty="0"/>
          </a:p>
        </p:txBody>
      </p:sp>
      <p:sp>
        <p:nvSpPr>
          <p:cNvPr id="21" name="テキスト ボックス 20">
            <a:extLst>
              <a:ext uri="{FF2B5EF4-FFF2-40B4-BE49-F238E27FC236}">
                <a16:creationId xmlns:a16="http://schemas.microsoft.com/office/drawing/2014/main" id="{FD5A85C0-D858-424F-A1C7-63C4A718EC35}"/>
              </a:ext>
            </a:extLst>
          </p:cNvPr>
          <p:cNvSpPr txBox="1"/>
          <p:nvPr/>
        </p:nvSpPr>
        <p:spPr>
          <a:xfrm>
            <a:off x="308149" y="6471982"/>
            <a:ext cx="6540123" cy="307777"/>
          </a:xfrm>
          <a:prstGeom prst="rect">
            <a:avLst/>
          </a:prstGeom>
          <a:noFill/>
        </p:spPr>
        <p:txBody>
          <a:bodyPr wrap="square" rtlCol="0">
            <a:spAutoFit/>
          </a:bodyPr>
          <a:lstStyle/>
          <a:p>
            <a:r>
              <a:rPr kumimoji="1" lang="en-US" altLang="ja-JP" sz="1400" dirty="0"/>
              <a:t>※</a:t>
            </a:r>
            <a:r>
              <a:rPr kumimoji="1" lang="ja-JP" altLang="en-US" sz="1400" dirty="0"/>
              <a:t>今日の多くの話は信用スコアリングを念頭に置いています</a:t>
            </a:r>
          </a:p>
        </p:txBody>
      </p:sp>
    </p:spTree>
    <p:extLst>
      <p:ext uri="{BB962C8B-B14F-4D97-AF65-F5344CB8AC3E}">
        <p14:creationId xmlns:p14="http://schemas.microsoft.com/office/powerpoint/2010/main" val="2136887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テキスト ボックス 24">
            <a:extLst>
              <a:ext uri="{FF2B5EF4-FFF2-40B4-BE49-F238E27FC236}">
                <a16:creationId xmlns:a16="http://schemas.microsoft.com/office/drawing/2014/main" id="{5343F3F0-EACF-4FC7-BF9A-4B55B9E171F5}"/>
              </a:ext>
            </a:extLst>
          </p:cNvPr>
          <p:cNvSpPr txBox="1"/>
          <p:nvPr/>
        </p:nvSpPr>
        <p:spPr>
          <a:xfrm>
            <a:off x="6287155" y="967894"/>
            <a:ext cx="5719311" cy="5191913"/>
          </a:xfrm>
          <a:prstGeom prst="rect">
            <a:avLst/>
          </a:prstGeom>
          <a:noFill/>
          <a:ln w="28575">
            <a:solidFill>
              <a:schemeClr val="accent2"/>
            </a:solidFill>
            <a:prstDash val="dash"/>
          </a:ln>
        </p:spPr>
        <p:txBody>
          <a:bodyPr wrap="square" anchor="ctr">
            <a:noAutofit/>
          </a:bodyPr>
          <a:lstStyle/>
          <a:p>
            <a:pPr algn="ctr"/>
            <a:endParaRPr lang="ja-JP" altLang="en-US" sz="3200" dirty="0">
              <a:solidFill>
                <a:schemeClr val="bg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2" name="タイトル 1">
            <a:extLst>
              <a:ext uri="{FF2B5EF4-FFF2-40B4-BE49-F238E27FC236}">
                <a16:creationId xmlns:a16="http://schemas.microsoft.com/office/drawing/2014/main" id="{2CDE924A-1EF3-47A3-A9FA-D1DD68F9F6D4}"/>
              </a:ext>
            </a:extLst>
          </p:cNvPr>
          <p:cNvSpPr>
            <a:spLocks noGrp="1"/>
          </p:cNvSpPr>
          <p:nvPr>
            <p:ph type="title"/>
          </p:nvPr>
        </p:nvSpPr>
        <p:spPr/>
        <p:txBody>
          <a:bodyPr/>
          <a:lstStyle/>
          <a:p>
            <a:r>
              <a:rPr kumimoji="1" lang="ja-JP" altLang="en-US" dirty="0"/>
              <a:t>本日のテーマ</a:t>
            </a:r>
          </a:p>
        </p:txBody>
      </p:sp>
      <p:sp>
        <p:nvSpPr>
          <p:cNvPr id="4" name="スライド番号プレースホルダー 3">
            <a:extLst>
              <a:ext uri="{FF2B5EF4-FFF2-40B4-BE49-F238E27FC236}">
                <a16:creationId xmlns:a16="http://schemas.microsoft.com/office/drawing/2014/main" id="{DFABF0EF-B8AD-4F16-AF33-FBB5C8D4269C}"/>
              </a:ext>
            </a:extLst>
          </p:cNvPr>
          <p:cNvSpPr>
            <a:spLocks noGrp="1"/>
          </p:cNvSpPr>
          <p:nvPr>
            <p:ph type="sldNum" sz="quarter" idx="12"/>
          </p:nvPr>
        </p:nvSpPr>
        <p:spPr/>
        <p:txBody>
          <a:bodyPr/>
          <a:lstStyle/>
          <a:p>
            <a:fld id="{FCEFF6DB-0D4D-4D2A-B40A-7B2D87546AB8}" type="slidenum">
              <a:rPr kumimoji="1" lang="ja-JP" altLang="en-US" smtClean="0"/>
              <a:pPr/>
              <a:t>11</a:t>
            </a:fld>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5BCA356C-4006-49E1-A307-8657BE5DD891}"/>
              </a:ext>
            </a:extLst>
          </p:cNvPr>
          <p:cNvSpPr txBox="1"/>
          <p:nvPr/>
        </p:nvSpPr>
        <p:spPr>
          <a:xfrm>
            <a:off x="308150" y="1362183"/>
            <a:ext cx="1628715" cy="2163207"/>
          </a:xfrm>
          <a:prstGeom prst="rect">
            <a:avLst/>
          </a:prstGeom>
          <a:solidFill>
            <a:schemeClr val="tx1"/>
          </a:solidFill>
        </p:spPr>
        <p:txBody>
          <a:bodyPr wrap="square" anchor="ctr">
            <a:noAutofit/>
          </a:bodyPr>
          <a:lstStyle/>
          <a:p>
            <a:pPr algn="ctr"/>
            <a:r>
              <a:rPr lang="ja-JP" altLang="en-US" sz="3200" dirty="0">
                <a:solidFill>
                  <a:schemeClr val="bg1"/>
                </a:solidFill>
                <a:latin typeface="Mgen+ 2c heavy" panose="020B0802020203020207" pitchFamily="50" charset="-128"/>
                <a:ea typeface="Mgen+ 2c heavy" panose="020B0802020203020207" pitchFamily="50" charset="-128"/>
                <a:cs typeface="Mgen+ 2c heavy" panose="020B0802020203020207" pitchFamily="50" charset="-128"/>
              </a:rPr>
              <a:t>困難さ</a:t>
            </a:r>
          </a:p>
        </p:txBody>
      </p:sp>
      <p:sp>
        <p:nvSpPr>
          <p:cNvPr id="10" name="テキスト ボックス 9">
            <a:extLst>
              <a:ext uri="{FF2B5EF4-FFF2-40B4-BE49-F238E27FC236}">
                <a16:creationId xmlns:a16="http://schemas.microsoft.com/office/drawing/2014/main" id="{E3175DB6-4EAD-45BC-8BFD-6FDC1514F75D}"/>
              </a:ext>
            </a:extLst>
          </p:cNvPr>
          <p:cNvSpPr txBox="1"/>
          <p:nvPr/>
        </p:nvSpPr>
        <p:spPr>
          <a:xfrm>
            <a:off x="2362722" y="3002170"/>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非定常な分布</a:t>
            </a:r>
            <a:endParaRPr kumimoji="1" lang="en-US" altLang="ja-JP"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1" name="テキスト ボックス 10">
            <a:extLst>
              <a:ext uri="{FF2B5EF4-FFF2-40B4-BE49-F238E27FC236}">
                <a16:creationId xmlns:a16="http://schemas.microsoft.com/office/drawing/2014/main" id="{43142929-6559-4E6E-9F09-80E93094360F}"/>
              </a:ext>
            </a:extLst>
          </p:cNvPr>
          <p:cNvSpPr txBox="1"/>
          <p:nvPr/>
        </p:nvSpPr>
        <p:spPr>
          <a:xfrm>
            <a:off x="2362722" y="1362183"/>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800" dirty="0">
                <a:latin typeface="Mgen+ 2c heavy" panose="020B0802020203020207" pitchFamily="50" charset="-128"/>
                <a:ea typeface="Mgen+ 2c heavy" panose="020B0802020203020207" pitchFamily="50" charset="-128"/>
                <a:cs typeface="Mgen+ 2c heavy" panose="020B0802020203020207" pitchFamily="50" charset="-128"/>
              </a:rPr>
              <a:t>メカニズムの複雑さ</a:t>
            </a:r>
            <a:endParaRPr kumimoji="1" lang="en-US" altLang="ja-JP"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2" name="テキスト ボックス 11">
            <a:extLst>
              <a:ext uri="{FF2B5EF4-FFF2-40B4-BE49-F238E27FC236}">
                <a16:creationId xmlns:a16="http://schemas.microsoft.com/office/drawing/2014/main" id="{55E0874D-F83D-4B63-8A7F-E096A459531F}"/>
              </a:ext>
            </a:extLst>
          </p:cNvPr>
          <p:cNvSpPr txBox="1"/>
          <p:nvPr/>
        </p:nvSpPr>
        <p:spPr>
          <a:xfrm>
            <a:off x="2362722" y="2182177"/>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800" dirty="0">
                <a:latin typeface="Mgen+ 2c heavy" panose="020B0802020203020207" pitchFamily="50" charset="-128"/>
                <a:ea typeface="Mgen+ 2c heavy" panose="020B0802020203020207" pitchFamily="50" charset="-128"/>
                <a:cs typeface="Mgen+ 2c heavy" panose="020B0802020203020207" pitchFamily="50" charset="-128"/>
              </a:rPr>
              <a:t>データの少なさ</a:t>
            </a:r>
            <a:endParaRPr kumimoji="1" lang="en-US" altLang="ja-JP"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5" name="テキスト ボックス 14">
            <a:extLst>
              <a:ext uri="{FF2B5EF4-FFF2-40B4-BE49-F238E27FC236}">
                <a16:creationId xmlns:a16="http://schemas.microsoft.com/office/drawing/2014/main" id="{143268C1-971B-4364-BA94-FF866E6BD1C5}"/>
              </a:ext>
            </a:extLst>
          </p:cNvPr>
          <p:cNvSpPr txBox="1"/>
          <p:nvPr/>
        </p:nvSpPr>
        <p:spPr>
          <a:xfrm>
            <a:off x="316460" y="3893644"/>
            <a:ext cx="1628715" cy="2163207"/>
          </a:xfrm>
          <a:prstGeom prst="rect">
            <a:avLst/>
          </a:prstGeom>
          <a:solidFill>
            <a:schemeClr val="tx1"/>
          </a:solidFill>
        </p:spPr>
        <p:txBody>
          <a:bodyPr wrap="square" anchor="ctr">
            <a:noAutofit/>
          </a:bodyPr>
          <a:lstStyle/>
          <a:p>
            <a:pPr algn="ctr"/>
            <a:r>
              <a:rPr lang="ja-JP" altLang="en-US" sz="3200" dirty="0">
                <a:solidFill>
                  <a:schemeClr val="bg1"/>
                </a:solidFill>
                <a:latin typeface="Mgen+ 2c heavy" panose="020B0802020203020207" pitchFamily="50" charset="-128"/>
                <a:ea typeface="Mgen+ 2c heavy" panose="020B0802020203020207" pitchFamily="50" charset="-128"/>
                <a:cs typeface="Mgen+ 2c heavy" panose="020B0802020203020207" pitchFamily="50" charset="-128"/>
              </a:rPr>
              <a:t>要請</a:t>
            </a:r>
          </a:p>
        </p:txBody>
      </p:sp>
      <p:sp>
        <p:nvSpPr>
          <p:cNvPr id="16" name="テキスト ボックス 15">
            <a:extLst>
              <a:ext uri="{FF2B5EF4-FFF2-40B4-BE49-F238E27FC236}">
                <a16:creationId xmlns:a16="http://schemas.microsoft.com/office/drawing/2014/main" id="{76D4AB6B-F652-4049-B50A-1D2FA87D24DD}"/>
              </a:ext>
            </a:extLst>
          </p:cNvPr>
          <p:cNvSpPr txBox="1"/>
          <p:nvPr/>
        </p:nvSpPr>
        <p:spPr>
          <a:xfrm>
            <a:off x="2362722" y="3893644"/>
            <a:ext cx="3700514" cy="2163206"/>
          </a:xfrm>
          <a:prstGeom prst="rect">
            <a:avLst/>
          </a:prstGeom>
          <a:solidFill>
            <a:schemeClr val="tx1">
              <a:lumMod val="10000"/>
              <a:lumOff val="90000"/>
            </a:schemeClr>
          </a:solidFill>
        </p:spPr>
        <p:txBody>
          <a:bodyPr wrap="square" anchor="ctr">
            <a:noAutofit/>
          </a:bodyPr>
          <a:lstStyle/>
          <a:p>
            <a:pPr algn="ctr"/>
            <a:r>
              <a:rPr kumimoji="1" lang="ja-JP" altLang="en-US"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品質の担保</a:t>
            </a:r>
            <a:endParaRPr kumimoji="1" lang="en-US" altLang="ja-JP"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7" name="テキスト ボックス 16">
            <a:extLst>
              <a:ext uri="{FF2B5EF4-FFF2-40B4-BE49-F238E27FC236}">
                <a16:creationId xmlns:a16="http://schemas.microsoft.com/office/drawing/2014/main" id="{10F3C0F3-7D01-4CC9-B530-DF34A784E0EF}"/>
              </a:ext>
            </a:extLst>
          </p:cNvPr>
          <p:cNvSpPr txBox="1"/>
          <p:nvPr/>
        </p:nvSpPr>
        <p:spPr>
          <a:xfrm>
            <a:off x="6475238" y="1362183"/>
            <a:ext cx="5162580" cy="523220"/>
          </a:xfrm>
          <a:prstGeom prst="rect">
            <a:avLst/>
          </a:prstGeom>
          <a:noFill/>
        </p:spPr>
        <p:txBody>
          <a:bodyPr wrap="square" anchor="ctr">
            <a:noAutofit/>
          </a:bodyPr>
          <a:lstStyle/>
          <a:p>
            <a:r>
              <a:rPr kumimoji="1" lang="ja-JP" altLang="en-US" sz="2000" dirty="0"/>
              <a:t>人間と </a:t>
            </a:r>
            <a:r>
              <a:rPr kumimoji="1" lang="en-US" altLang="ja-JP" sz="2000" dirty="0"/>
              <a:t>ML </a:t>
            </a:r>
            <a:r>
              <a:rPr kumimoji="1" lang="ja-JP" altLang="en-US" sz="2000" dirty="0"/>
              <a:t>モデルの間には情報格差がある</a:t>
            </a:r>
            <a:endParaRPr kumimoji="1" lang="en-US" altLang="ja-JP" sz="2000" dirty="0">
              <a:solidFill>
                <a:schemeClr val="tx1"/>
              </a:solidFill>
            </a:endParaRPr>
          </a:p>
        </p:txBody>
      </p:sp>
      <p:sp>
        <p:nvSpPr>
          <p:cNvPr id="18" name="テキスト ボックス 17">
            <a:extLst>
              <a:ext uri="{FF2B5EF4-FFF2-40B4-BE49-F238E27FC236}">
                <a16:creationId xmlns:a16="http://schemas.microsoft.com/office/drawing/2014/main" id="{7672C102-6C33-4B0A-808B-F15E92360015}"/>
              </a:ext>
            </a:extLst>
          </p:cNvPr>
          <p:cNvSpPr txBox="1"/>
          <p:nvPr/>
        </p:nvSpPr>
        <p:spPr>
          <a:xfrm>
            <a:off x="6475238" y="2182176"/>
            <a:ext cx="5162580" cy="523220"/>
          </a:xfrm>
          <a:prstGeom prst="rect">
            <a:avLst/>
          </a:prstGeom>
          <a:noFill/>
        </p:spPr>
        <p:txBody>
          <a:bodyPr wrap="square" anchor="ctr">
            <a:noAutofit/>
          </a:bodyPr>
          <a:lstStyle/>
          <a:p>
            <a:r>
              <a:rPr kumimoji="1" lang="ja-JP" altLang="en-US" sz="2000" dirty="0"/>
              <a:t>原理上データを増やしづらい</a:t>
            </a:r>
            <a:endParaRPr kumimoji="1" lang="en-US" altLang="ja-JP" sz="2000" dirty="0">
              <a:solidFill>
                <a:schemeClr val="tx1"/>
              </a:solidFill>
            </a:endParaRPr>
          </a:p>
        </p:txBody>
      </p:sp>
      <p:sp>
        <p:nvSpPr>
          <p:cNvPr id="19" name="テキスト ボックス 18">
            <a:extLst>
              <a:ext uri="{FF2B5EF4-FFF2-40B4-BE49-F238E27FC236}">
                <a16:creationId xmlns:a16="http://schemas.microsoft.com/office/drawing/2014/main" id="{1AA04445-534F-4456-A5FB-6F21D7681F56}"/>
              </a:ext>
            </a:extLst>
          </p:cNvPr>
          <p:cNvSpPr txBox="1"/>
          <p:nvPr/>
        </p:nvSpPr>
        <p:spPr>
          <a:xfrm>
            <a:off x="6475238" y="3002169"/>
            <a:ext cx="5162580" cy="523220"/>
          </a:xfrm>
          <a:prstGeom prst="rect">
            <a:avLst/>
          </a:prstGeom>
          <a:noFill/>
        </p:spPr>
        <p:txBody>
          <a:bodyPr wrap="square" anchor="ctr">
            <a:noAutofit/>
          </a:bodyPr>
          <a:lstStyle/>
          <a:p>
            <a:r>
              <a:rPr kumimoji="1" lang="ja-JP" altLang="en-US" sz="2000" dirty="0"/>
              <a:t>データの性質は常に変化していく</a:t>
            </a:r>
            <a:endParaRPr kumimoji="1" lang="en-US" altLang="ja-JP" sz="2000" dirty="0">
              <a:solidFill>
                <a:schemeClr val="tx1"/>
              </a:solidFill>
            </a:endParaRPr>
          </a:p>
        </p:txBody>
      </p:sp>
      <p:sp>
        <p:nvSpPr>
          <p:cNvPr id="20" name="テキスト ボックス 19">
            <a:extLst>
              <a:ext uri="{FF2B5EF4-FFF2-40B4-BE49-F238E27FC236}">
                <a16:creationId xmlns:a16="http://schemas.microsoft.com/office/drawing/2014/main" id="{B73F90A5-50A6-40CD-B569-5B141B03C62A}"/>
              </a:ext>
            </a:extLst>
          </p:cNvPr>
          <p:cNvSpPr txBox="1"/>
          <p:nvPr/>
        </p:nvSpPr>
        <p:spPr>
          <a:xfrm>
            <a:off x="6475238" y="3893643"/>
            <a:ext cx="5162580" cy="2163205"/>
          </a:xfrm>
          <a:prstGeom prst="rect">
            <a:avLst/>
          </a:prstGeom>
          <a:noFill/>
        </p:spPr>
        <p:txBody>
          <a:bodyPr wrap="square" anchor="ctr">
            <a:noAutofit/>
          </a:bodyPr>
          <a:lstStyle/>
          <a:p>
            <a:pPr>
              <a:lnSpc>
                <a:spcPct val="150000"/>
              </a:lnSpc>
            </a:pPr>
            <a:r>
              <a:rPr kumimoji="1" lang="ja-JP" altLang="en-US" sz="2000" dirty="0"/>
              <a:t>実務家が想定する</a:t>
            </a:r>
            <a:endParaRPr kumimoji="1" lang="en-US" altLang="ja-JP" sz="2000" dirty="0"/>
          </a:p>
          <a:p>
            <a:pPr>
              <a:lnSpc>
                <a:spcPct val="150000"/>
              </a:lnSpc>
            </a:pPr>
            <a:r>
              <a:rPr kumimoji="1" lang="ja-JP" altLang="en-US" sz="2000" dirty="0"/>
              <a:t>「モデルが満たしてほしい性質」を</a:t>
            </a:r>
          </a:p>
          <a:p>
            <a:pPr>
              <a:lnSpc>
                <a:spcPct val="150000"/>
              </a:lnSpc>
            </a:pPr>
            <a:r>
              <a:rPr kumimoji="1" lang="ja-JP" altLang="en-US" sz="2000" dirty="0"/>
              <a:t>考慮する必要がある</a:t>
            </a:r>
            <a:endParaRPr kumimoji="1" lang="en-US" altLang="ja-JP" sz="2000" dirty="0"/>
          </a:p>
        </p:txBody>
      </p:sp>
      <p:sp>
        <p:nvSpPr>
          <p:cNvPr id="21" name="テキスト ボックス 20">
            <a:extLst>
              <a:ext uri="{FF2B5EF4-FFF2-40B4-BE49-F238E27FC236}">
                <a16:creationId xmlns:a16="http://schemas.microsoft.com/office/drawing/2014/main" id="{FD5A85C0-D858-424F-A1C7-63C4A718EC35}"/>
              </a:ext>
            </a:extLst>
          </p:cNvPr>
          <p:cNvSpPr txBox="1"/>
          <p:nvPr/>
        </p:nvSpPr>
        <p:spPr>
          <a:xfrm>
            <a:off x="308149" y="6471982"/>
            <a:ext cx="6540123" cy="307777"/>
          </a:xfrm>
          <a:prstGeom prst="rect">
            <a:avLst/>
          </a:prstGeom>
          <a:noFill/>
        </p:spPr>
        <p:txBody>
          <a:bodyPr wrap="square" rtlCol="0">
            <a:spAutoFit/>
          </a:bodyPr>
          <a:lstStyle/>
          <a:p>
            <a:r>
              <a:rPr kumimoji="1" lang="en-US" altLang="ja-JP" sz="1400" dirty="0"/>
              <a:t>※</a:t>
            </a:r>
            <a:r>
              <a:rPr kumimoji="1" lang="ja-JP" altLang="en-US" sz="1400" dirty="0"/>
              <a:t>今日の多くの話は信用スコアリングを念頭に置いています</a:t>
            </a:r>
          </a:p>
        </p:txBody>
      </p:sp>
      <p:sp>
        <p:nvSpPr>
          <p:cNvPr id="22" name="四角形: 角を丸くする 21">
            <a:extLst>
              <a:ext uri="{FF2B5EF4-FFF2-40B4-BE49-F238E27FC236}">
                <a16:creationId xmlns:a16="http://schemas.microsoft.com/office/drawing/2014/main" id="{CB0CE809-8D5D-4578-80AB-1832E9DE06B8}"/>
              </a:ext>
            </a:extLst>
          </p:cNvPr>
          <p:cNvSpPr/>
          <p:nvPr/>
        </p:nvSpPr>
        <p:spPr>
          <a:xfrm>
            <a:off x="6409772" y="1362183"/>
            <a:ext cx="5474078" cy="2159096"/>
          </a:xfrm>
          <a:prstGeom prst="roundRect">
            <a:avLst>
              <a:gd name="adj" fmla="val 1137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ja-JP" altLang="en-US" sz="2800" dirty="0">
                <a:solidFill>
                  <a:schemeClr val="accent2"/>
                </a:solidFill>
                <a:ea typeface="Mgen+ 2c heavy" panose="020B0802020203020207" pitchFamily="50" charset="-128"/>
                <a:cs typeface="Mgen+ 2c heavy" panose="020B0802020203020207" pitchFamily="50" charset="-128"/>
              </a:rPr>
              <a:t>金融 </a:t>
            </a:r>
            <a:r>
              <a:rPr kumimoji="1" lang="en-US" altLang="ja-JP" sz="2800" dirty="0">
                <a:solidFill>
                  <a:schemeClr val="accent2"/>
                </a:solidFill>
                <a:ea typeface="Mgen+ 2c heavy" panose="020B0802020203020207" pitchFamily="50" charset="-128"/>
                <a:cs typeface="Mgen+ 2c heavy" panose="020B0802020203020207" pitchFamily="50" charset="-128"/>
              </a:rPr>
              <a:t>× </a:t>
            </a:r>
            <a:r>
              <a:rPr kumimoji="1" lang="ja-JP" altLang="en-US" sz="2800" dirty="0">
                <a:solidFill>
                  <a:schemeClr val="accent2"/>
                </a:solidFill>
                <a:ea typeface="Mgen+ 2c heavy" panose="020B0802020203020207" pitchFamily="50" charset="-128"/>
                <a:cs typeface="Mgen+ 2c heavy" panose="020B0802020203020207" pitchFamily="50" charset="-128"/>
              </a:rPr>
              <a:t>機械学習の</a:t>
            </a:r>
            <a:endParaRPr kumimoji="1" lang="en-US" altLang="ja-JP" sz="2800" dirty="0">
              <a:solidFill>
                <a:schemeClr val="accent2"/>
              </a:solidFill>
              <a:ea typeface="Mgen+ 2c heavy" panose="020B0802020203020207" pitchFamily="50" charset="-128"/>
              <a:cs typeface="Mgen+ 2c heavy" panose="020B0802020203020207" pitchFamily="50" charset="-128"/>
            </a:endParaRPr>
          </a:p>
          <a:p>
            <a:pPr algn="ctr">
              <a:lnSpc>
                <a:spcPct val="120000"/>
              </a:lnSpc>
            </a:pPr>
            <a:r>
              <a:rPr kumimoji="1" lang="ja-JP" altLang="en-US" sz="2800" dirty="0">
                <a:solidFill>
                  <a:schemeClr val="accent2"/>
                </a:solidFill>
                <a:ea typeface="Mgen+ 2c heavy" panose="020B0802020203020207" pitchFamily="50" charset="-128"/>
                <a:cs typeface="Mgen+ 2c heavy" panose="020B0802020203020207" pitchFamily="50" charset="-128"/>
              </a:rPr>
              <a:t>困難さのもとで</a:t>
            </a:r>
            <a:endParaRPr kumimoji="1" lang="en-US" altLang="ja-JP" sz="2800" dirty="0">
              <a:solidFill>
                <a:schemeClr val="accent2"/>
              </a:solidFill>
              <a:ea typeface="Mgen+ 2c heavy" panose="020B0802020203020207" pitchFamily="50" charset="-128"/>
              <a:cs typeface="Mgen+ 2c heavy" panose="020B0802020203020207" pitchFamily="50" charset="-128"/>
            </a:endParaRPr>
          </a:p>
        </p:txBody>
      </p:sp>
      <p:sp>
        <p:nvSpPr>
          <p:cNvPr id="23" name="四角形: 角を丸くする 22">
            <a:extLst>
              <a:ext uri="{FF2B5EF4-FFF2-40B4-BE49-F238E27FC236}">
                <a16:creationId xmlns:a16="http://schemas.microsoft.com/office/drawing/2014/main" id="{58534F79-D789-4020-BADF-9298E6E7B419}"/>
              </a:ext>
            </a:extLst>
          </p:cNvPr>
          <p:cNvSpPr/>
          <p:nvPr/>
        </p:nvSpPr>
        <p:spPr>
          <a:xfrm>
            <a:off x="6409772" y="3889533"/>
            <a:ext cx="5474078" cy="2159096"/>
          </a:xfrm>
          <a:prstGeom prst="roundRect">
            <a:avLst>
              <a:gd name="adj" fmla="val 1137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ja-JP" altLang="en-US" sz="2800" dirty="0">
                <a:solidFill>
                  <a:schemeClr val="accent2"/>
                </a:solidFill>
                <a:ea typeface="Mgen+ 2c heavy" panose="020B0802020203020207" pitchFamily="50" charset="-128"/>
                <a:cs typeface="Mgen+ 2c heavy" panose="020B0802020203020207" pitchFamily="50" charset="-128"/>
              </a:rPr>
              <a:t>求められる要請・品質とは？</a:t>
            </a:r>
            <a:endParaRPr kumimoji="1" lang="en-US" altLang="ja-JP" sz="2800" dirty="0">
              <a:solidFill>
                <a:schemeClr val="accent2"/>
              </a:solidFill>
              <a:ea typeface="Mgen+ 2c heavy" panose="020B0802020203020207" pitchFamily="50" charset="-128"/>
              <a:cs typeface="Mgen+ 2c heavy" panose="020B0802020203020207" pitchFamily="50" charset="-128"/>
            </a:endParaRPr>
          </a:p>
        </p:txBody>
      </p:sp>
      <p:sp>
        <p:nvSpPr>
          <p:cNvPr id="24" name="テキスト ボックス 23">
            <a:extLst>
              <a:ext uri="{FF2B5EF4-FFF2-40B4-BE49-F238E27FC236}">
                <a16:creationId xmlns:a16="http://schemas.microsoft.com/office/drawing/2014/main" id="{BC2B128C-8738-45E6-A0D8-B3A3F8A34D10}"/>
              </a:ext>
            </a:extLst>
          </p:cNvPr>
          <p:cNvSpPr txBox="1"/>
          <p:nvPr/>
        </p:nvSpPr>
        <p:spPr>
          <a:xfrm>
            <a:off x="6409772" y="698193"/>
            <a:ext cx="5474078" cy="531183"/>
          </a:xfrm>
          <a:prstGeom prst="rect">
            <a:avLst/>
          </a:prstGeom>
          <a:solidFill>
            <a:schemeClr val="accent2"/>
          </a:solidFill>
        </p:spPr>
        <p:txBody>
          <a:bodyPr wrap="square" anchor="ctr">
            <a:noAutofit/>
          </a:bodyPr>
          <a:lstStyle/>
          <a:p>
            <a:pPr algn="ctr"/>
            <a:r>
              <a:rPr lang="ja-JP" altLang="en-US" sz="3200" dirty="0">
                <a:solidFill>
                  <a:schemeClr val="bg1"/>
                </a:solidFill>
                <a:latin typeface="Mgen+ 2c heavy" panose="020B0802020203020207" pitchFamily="50" charset="-128"/>
                <a:ea typeface="Mgen+ 2c heavy" panose="020B0802020203020207" pitchFamily="50" charset="-128"/>
                <a:cs typeface="Mgen+ 2c heavy" panose="020B0802020203020207" pitchFamily="50" charset="-128"/>
              </a:rPr>
              <a:t>本日のテーマ</a:t>
            </a:r>
          </a:p>
        </p:txBody>
      </p:sp>
    </p:spTree>
    <p:extLst>
      <p:ext uri="{BB962C8B-B14F-4D97-AF65-F5344CB8AC3E}">
        <p14:creationId xmlns:p14="http://schemas.microsoft.com/office/powerpoint/2010/main" val="3554951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802CB7-5AFF-43E8-B759-991DD6E995F5}"/>
              </a:ext>
            </a:extLst>
          </p:cNvPr>
          <p:cNvSpPr>
            <a:spLocks noGrp="1"/>
          </p:cNvSpPr>
          <p:nvPr>
            <p:ph type="title"/>
          </p:nvPr>
        </p:nvSpPr>
        <p:spPr/>
        <p:txBody>
          <a:bodyPr/>
          <a:lstStyle/>
          <a:p>
            <a:r>
              <a:rPr kumimoji="1" lang="ja-JP" altLang="en-US" dirty="0"/>
              <a:t>金融 </a:t>
            </a:r>
            <a:r>
              <a:rPr kumimoji="1" lang="en-US" altLang="ja-JP" dirty="0"/>
              <a:t>× AI</a:t>
            </a:r>
            <a:r>
              <a:rPr kumimoji="1" lang="ja-JP" altLang="en-US" dirty="0"/>
              <a:t>：パワードスーツ型 </a:t>
            </a:r>
            <a:r>
              <a:rPr kumimoji="1" lang="en-US" altLang="ja-JP" dirty="0"/>
              <a:t>AI</a:t>
            </a:r>
            <a:r>
              <a:rPr lang="ja-JP" altLang="en-US" dirty="0"/>
              <a:t> としての機械学習の活用</a:t>
            </a:r>
            <a:endParaRPr kumimoji="1" lang="ja-JP" altLang="en-US" dirty="0"/>
          </a:p>
        </p:txBody>
      </p:sp>
      <p:sp>
        <p:nvSpPr>
          <p:cNvPr id="4" name="スライド番号プレースホルダー 3">
            <a:extLst>
              <a:ext uri="{FF2B5EF4-FFF2-40B4-BE49-F238E27FC236}">
                <a16:creationId xmlns:a16="http://schemas.microsoft.com/office/drawing/2014/main" id="{6513A404-0575-46F8-8D7D-F744373DDCC5}"/>
              </a:ext>
            </a:extLst>
          </p:cNvPr>
          <p:cNvSpPr>
            <a:spLocks noGrp="1"/>
          </p:cNvSpPr>
          <p:nvPr>
            <p:ph type="sldNum" sz="quarter" idx="12"/>
          </p:nvPr>
        </p:nvSpPr>
        <p:spPr/>
        <p:txBody>
          <a:bodyPr/>
          <a:lstStyle/>
          <a:p>
            <a:fld id="{FCEFF6DB-0D4D-4D2A-B40A-7B2D87546AB8}" type="slidenum">
              <a:rPr kumimoji="1" lang="ja-JP" altLang="en-US" smtClean="0"/>
              <a:pPr/>
              <a:t>12</a:t>
            </a:fld>
            <a:endParaRPr kumimoji="1" lang="ja-JP" altLang="en-US" dirty="0">
              <a:solidFill>
                <a:schemeClr val="tx1"/>
              </a:solidFill>
            </a:endParaRPr>
          </a:p>
        </p:txBody>
      </p:sp>
      <p:sp>
        <p:nvSpPr>
          <p:cNvPr id="9" name="テキスト ボックス 8">
            <a:extLst>
              <a:ext uri="{FF2B5EF4-FFF2-40B4-BE49-F238E27FC236}">
                <a16:creationId xmlns:a16="http://schemas.microsoft.com/office/drawing/2014/main" id="{D3936FFA-FEE8-4832-B098-B26190ABFE05}"/>
              </a:ext>
            </a:extLst>
          </p:cNvPr>
          <p:cNvSpPr txBox="1"/>
          <p:nvPr/>
        </p:nvSpPr>
        <p:spPr>
          <a:xfrm>
            <a:off x="308148" y="6425547"/>
            <a:ext cx="4557467" cy="307777"/>
          </a:xfrm>
          <a:prstGeom prst="rect">
            <a:avLst/>
          </a:prstGeom>
          <a:noFill/>
        </p:spPr>
        <p:txBody>
          <a:bodyPr wrap="square">
            <a:spAutoFit/>
          </a:bodyPr>
          <a:lstStyle/>
          <a:p>
            <a:r>
              <a:rPr lang="en-US" altLang="ja-JP" sz="1400" dirty="0"/>
              <a:t>https://www.rieti.go.jp/jp/publications/pdp/17p033.pdf </a:t>
            </a:r>
            <a:endParaRPr lang="ja-JP" altLang="en-US" sz="1400" dirty="0"/>
          </a:p>
        </p:txBody>
      </p:sp>
      <p:sp>
        <p:nvSpPr>
          <p:cNvPr id="6" name="正方形/長方形 5">
            <a:extLst>
              <a:ext uri="{FF2B5EF4-FFF2-40B4-BE49-F238E27FC236}">
                <a16:creationId xmlns:a16="http://schemas.microsoft.com/office/drawing/2014/main" id="{21604D63-8C25-4712-B720-C55176D747C2}"/>
              </a:ext>
            </a:extLst>
          </p:cNvPr>
          <p:cNvSpPr/>
          <p:nvPr/>
        </p:nvSpPr>
        <p:spPr>
          <a:xfrm>
            <a:off x="308148" y="892887"/>
            <a:ext cx="11041224"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a:t>
            </a:r>
            <a:r>
              <a:rPr kumimoji="1" lang="ja-JP" altLang="en-US" sz="3200" dirty="0">
                <a:solidFill>
                  <a:schemeClr val="accent2"/>
                </a:solidFill>
                <a:latin typeface="+mj-ea"/>
                <a:ea typeface="+mj-ea"/>
                <a:cs typeface="Mgen+ 2c heavy" panose="020B0802020203020207" pitchFamily="50" charset="-128"/>
              </a:rPr>
              <a:t>　</a:t>
            </a:r>
            <a:r>
              <a:rPr kumimoji="1" lang="ja-JP" altLang="en-US" sz="32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人知の </a:t>
            </a:r>
            <a:r>
              <a:rPr kumimoji="1" lang="en-US" altLang="ja-JP" sz="3200" dirty="0">
                <a:solidFill>
                  <a:schemeClr val="accent2"/>
                </a:solidFill>
                <a:latin typeface="+mj-lt"/>
                <a:ea typeface="+mj-ea"/>
                <a:cs typeface="Mgen+ 2c heavy" panose="020B0802020203020207" pitchFamily="50" charset="-128"/>
              </a:rPr>
              <a:t>AI</a:t>
            </a:r>
            <a:r>
              <a:rPr kumimoji="1" lang="en-US" altLang="ja-JP" sz="3200" dirty="0">
                <a:solidFill>
                  <a:schemeClr val="accent2"/>
                </a:solidFill>
                <a:latin typeface="+mj-ea"/>
                <a:ea typeface="+mj-ea"/>
                <a:cs typeface="Mgen+ 2c heavy" panose="020B0802020203020207" pitchFamily="50" charset="-128"/>
              </a:rPr>
              <a:t> </a:t>
            </a:r>
            <a:r>
              <a:rPr kumimoji="1" lang="ja-JP" altLang="en-US" sz="32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による強化</a:t>
            </a:r>
            <a:endParaRPr kumimoji="1" lang="en-US" altLang="ja-JP" sz="36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8" name="テキスト ボックス 7">
            <a:extLst>
              <a:ext uri="{FF2B5EF4-FFF2-40B4-BE49-F238E27FC236}">
                <a16:creationId xmlns:a16="http://schemas.microsoft.com/office/drawing/2014/main" id="{8DDA2A92-5D35-40DF-A0E5-2F939E065E8D}"/>
              </a:ext>
            </a:extLst>
          </p:cNvPr>
          <p:cNvSpPr txBox="1"/>
          <p:nvPr/>
        </p:nvSpPr>
        <p:spPr>
          <a:xfrm>
            <a:off x="1771577" y="1850665"/>
            <a:ext cx="8492803" cy="307778"/>
          </a:xfrm>
          <a:prstGeom prst="rect">
            <a:avLst/>
          </a:prstGeom>
          <a:noFill/>
        </p:spPr>
        <p:txBody>
          <a:bodyPr wrap="square" anchor="ctr">
            <a:noAutofit/>
          </a:bodyPr>
          <a:lstStyle/>
          <a:p>
            <a:r>
              <a:rPr kumimoji="1" lang="ja-JP" altLang="en-US" sz="2000" dirty="0">
                <a:solidFill>
                  <a:schemeClr val="tx1"/>
                </a:solidFill>
              </a:rPr>
              <a:t>クレジットカードのユーザの支払いが滞るパターンを </a:t>
            </a:r>
            <a:r>
              <a:rPr kumimoji="1" lang="en-US" altLang="ja-JP" sz="2000" dirty="0"/>
              <a:t>AI </a:t>
            </a:r>
            <a:r>
              <a:rPr kumimoji="1" lang="ja-JP" altLang="en-US" sz="2000" dirty="0"/>
              <a:t>で篩にかける</a:t>
            </a:r>
            <a:endParaRPr kumimoji="1" lang="en-US" altLang="ja-JP" sz="2000" dirty="0">
              <a:solidFill>
                <a:schemeClr val="tx1"/>
              </a:solidFill>
            </a:endParaRPr>
          </a:p>
        </p:txBody>
      </p:sp>
      <p:sp>
        <p:nvSpPr>
          <p:cNvPr id="10" name="テキスト ボックス 9">
            <a:extLst>
              <a:ext uri="{FF2B5EF4-FFF2-40B4-BE49-F238E27FC236}">
                <a16:creationId xmlns:a16="http://schemas.microsoft.com/office/drawing/2014/main" id="{CF0A427A-BAB9-4E4C-810C-79FD6D067102}"/>
              </a:ext>
            </a:extLst>
          </p:cNvPr>
          <p:cNvSpPr txBox="1"/>
          <p:nvPr/>
        </p:nvSpPr>
        <p:spPr>
          <a:xfrm>
            <a:off x="1771576" y="3078537"/>
            <a:ext cx="8764995" cy="307778"/>
          </a:xfrm>
          <a:prstGeom prst="rect">
            <a:avLst/>
          </a:prstGeom>
          <a:noFill/>
        </p:spPr>
        <p:txBody>
          <a:bodyPr wrap="square" anchor="ctr">
            <a:noAutofit/>
          </a:bodyPr>
          <a:lstStyle/>
          <a:p>
            <a:r>
              <a:rPr kumimoji="1" lang="ja-JP" altLang="en-US" sz="2000" dirty="0"/>
              <a:t>篩にかけられたデータを</a:t>
            </a:r>
            <a:r>
              <a:rPr kumimoji="1" lang="ja-JP" altLang="en-US" sz="2000" dirty="0">
                <a:solidFill>
                  <a:schemeClr val="tx1"/>
                </a:solidFill>
              </a:rPr>
              <a:t>人間がチェックして危険なユーザ</a:t>
            </a:r>
            <a:r>
              <a:rPr kumimoji="1" lang="ja-JP" altLang="en-US" sz="2000" dirty="0"/>
              <a:t>を見つけ出す</a:t>
            </a:r>
            <a:endParaRPr kumimoji="1" lang="en-US" altLang="ja-JP" sz="2000" dirty="0">
              <a:solidFill>
                <a:schemeClr val="tx1"/>
              </a:solidFill>
            </a:endParaRPr>
          </a:p>
        </p:txBody>
      </p:sp>
      <p:sp>
        <p:nvSpPr>
          <p:cNvPr id="12" name="テキスト ボックス 11">
            <a:extLst>
              <a:ext uri="{FF2B5EF4-FFF2-40B4-BE49-F238E27FC236}">
                <a16:creationId xmlns:a16="http://schemas.microsoft.com/office/drawing/2014/main" id="{C089F11F-C5E7-4832-BB70-7435B2593946}"/>
              </a:ext>
            </a:extLst>
          </p:cNvPr>
          <p:cNvSpPr txBox="1"/>
          <p:nvPr/>
        </p:nvSpPr>
        <p:spPr>
          <a:xfrm>
            <a:off x="914352" y="3840061"/>
            <a:ext cx="10435019" cy="2197743"/>
          </a:xfrm>
          <a:prstGeom prst="rect">
            <a:avLst/>
          </a:prstGeom>
          <a:noFill/>
        </p:spPr>
        <p:txBody>
          <a:bodyPr wrap="square" anchor="ctr">
            <a:noAutofit/>
          </a:bodyPr>
          <a:lstStyle/>
          <a:p>
            <a:pPr marL="342900" indent="-342900">
              <a:lnSpc>
                <a:spcPct val="150000"/>
              </a:lnSpc>
              <a:buFont typeface="Arial" panose="020B0604020202020204" pitchFamily="34" charset="0"/>
              <a:buChar char="•"/>
            </a:pPr>
            <a:r>
              <a:rPr kumimoji="1" lang="ja-JP" altLang="en-US" sz="24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誤判別時のコスト</a:t>
            </a:r>
            <a:r>
              <a:rPr kumimoji="1" lang="ja-JP" altLang="en-US" sz="2000" dirty="0">
                <a:latin typeface="+mj-ea"/>
                <a:ea typeface="+mj-ea"/>
                <a:cs typeface="Mgen+ 2c heavy" panose="020B0802020203020207" pitchFamily="50" charset="-128"/>
              </a:rPr>
              <a:t>（人を使った方が結果的に効率的）</a:t>
            </a:r>
            <a:endParaRPr kumimoji="1" lang="en-US" altLang="ja-JP" sz="2000" dirty="0">
              <a:latin typeface="+mj-ea"/>
              <a:ea typeface="+mj-ea"/>
              <a:cs typeface="Mgen+ 2c heavy" panose="020B0802020203020207" pitchFamily="50" charset="-128"/>
            </a:endParaRP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2400" b="0" i="0" u="none" strike="noStrike" kern="1200" cap="none" spc="0" normalizeH="0" baseline="0" noProof="0" dirty="0">
                <a:ln>
                  <a:noFill/>
                </a:ln>
                <a:solidFill>
                  <a:srgbClr val="30A3B3"/>
                </a:solidFill>
                <a:effectLst/>
                <a:uLnTx/>
                <a:uFillTx/>
                <a:latin typeface="Mgen+ 2c heavy" panose="020B0802020203020207" pitchFamily="50" charset="-128"/>
                <a:ea typeface="Mgen+ 2c heavy" panose="020B0802020203020207" pitchFamily="50" charset="-128"/>
                <a:cs typeface="Mgen+ 2c heavy" panose="020B0802020203020207" pitchFamily="50" charset="-128"/>
              </a:rPr>
              <a:t>説明責任・倫理的な問題</a:t>
            </a:r>
            <a:r>
              <a:rPr kumimoji="1" lang="ja-JP" altLang="en-US" sz="2000" b="0" i="0" u="none" strike="noStrike" kern="1200" cap="none" spc="0" normalizeH="0" baseline="0" noProof="0" dirty="0">
                <a:ln>
                  <a:noFill/>
                </a:ln>
                <a:solidFill>
                  <a:srgbClr val="323232"/>
                </a:solidFill>
                <a:effectLst/>
                <a:uLnTx/>
                <a:uFillTx/>
                <a:latin typeface="Mgen+ 2c medium"/>
                <a:ea typeface="Mgen+ 2c medium"/>
                <a:cs typeface="Mgen+ 2c heavy" panose="020B0802020203020207" pitchFamily="50" charset="-128"/>
              </a:rPr>
              <a:t>（「どうして私は融資を受けられないんですか？」）</a:t>
            </a:r>
            <a:endParaRPr kumimoji="1" lang="en-US" altLang="ja-JP" sz="2400" dirty="0">
              <a:solidFill>
                <a:schemeClr val="tx1"/>
              </a:solidFill>
              <a:latin typeface="+mj-ea"/>
              <a:ea typeface="+mj-ea"/>
              <a:cs typeface="Mgen+ 2c heavy" panose="020B0802020203020207" pitchFamily="50" charset="-128"/>
            </a:endParaRPr>
          </a:p>
          <a:p>
            <a:pPr marL="342900" indent="-342900">
              <a:lnSpc>
                <a:spcPct val="150000"/>
              </a:lnSpc>
              <a:buFont typeface="Arial" panose="020B0604020202020204" pitchFamily="34" charset="0"/>
              <a:buChar char="•"/>
            </a:pPr>
            <a:r>
              <a:rPr kumimoji="1" lang="ja-JP" altLang="en-US" sz="24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データ化されていない情報の活用</a:t>
            </a:r>
            <a:r>
              <a:rPr kumimoji="1" lang="ja-JP" altLang="en-US" sz="2000" dirty="0">
                <a:latin typeface="+mn-ea"/>
                <a:cs typeface="Mgen+ 2c heavy" panose="020B0802020203020207" pitchFamily="50" charset="-128"/>
              </a:rPr>
              <a:t>（人間のみが持つ情報が効く）</a:t>
            </a:r>
            <a:endParaRPr kumimoji="1" lang="en-US" altLang="ja-JP" sz="2000" dirty="0">
              <a:latin typeface="+mn-ea"/>
              <a:cs typeface="Mgen+ 2c heavy" panose="020B0802020203020207" pitchFamily="50" charset="-128"/>
            </a:endParaRPr>
          </a:p>
          <a:p>
            <a:pPr marL="342900" indent="-342900">
              <a:lnSpc>
                <a:spcPct val="150000"/>
              </a:lnSpc>
              <a:buFont typeface="Arial" panose="020B0604020202020204" pitchFamily="34" charset="0"/>
              <a:buChar char="•"/>
            </a:pPr>
            <a:r>
              <a:rPr kumimoji="1" lang="ja-JP" altLang="en-US" sz="24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局面変化への対応</a:t>
            </a:r>
            <a:r>
              <a:rPr kumimoji="1" lang="ja-JP" altLang="en-US" sz="2000" dirty="0">
                <a:latin typeface="+mn-ea"/>
                <a:cs typeface="Mgen+ 2c heavy" panose="020B0802020203020207" pitchFamily="50" charset="-128"/>
              </a:rPr>
              <a:t>（機械学習の限界を人間がどうにか補完する）</a:t>
            </a:r>
            <a:endParaRPr kumimoji="1" lang="en-US" altLang="ja-JP" sz="24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endParaRPr>
          </a:p>
        </p:txBody>
      </p:sp>
      <p:pic>
        <p:nvPicPr>
          <p:cNvPr id="13" name="図 12" descr="抽象, 挿絵 が含まれている画像&#10;&#10;自動的に生成された説明">
            <a:extLst>
              <a:ext uri="{FF2B5EF4-FFF2-40B4-BE49-F238E27FC236}">
                <a16:creationId xmlns:a16="http://schemas.microsoft.com/office/drawing/2014/main" id="{9020547D-73EB-4D7E-9A0D-C696180AF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53" y="1712639"/>
            <a:ext cx="622333" cy="583831"/>
          </a:xfrm>
          <a:prstGeom prst="rect">
            <a:avLst/>
          </a:prstGeom>
        </p:spPr>
      </p:pic>
      <p:pic>
        <p:nvPicPr>
          <p:cNvPr id="14" name="図 13" descr="アイコン&#10;&#10;自動的に生成された説明">
            <a:extLst>
              <a:ext uri="{FF2B5EF4-FFF2-40B4-BE49-F238E27FC236}">
                <a16:creationId xmlns:a16="http://schemas.microsoft.com/office/drawing/2014/main" id="{7ACE24B0-3775-4960-8C77-A08C1E32C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114" y="2904718"/>
            <a:ext cx="404810" cy="655417"/>
          </a:xfrm>
          <a:prstGeom prst="rect">
            <a:avLst/>
          </a:prstGeom>
        </p:spPr>
      </p:pic>
      <p:sp>
        <p:nvSpPr>
          <p:cNvPr id="3" name="二等辺三角形 2">
            <a:extLst>
              <a:ext uri="{FF2B5EF4-FFF2-40B4-BE49-F238E27FC236}">
                <a16:creationId xmlns:a16="http://schemas.microsoft.com/office/drawing/2014/main" id="{C4B9BE9F-25B7-4820-A247-42D937EA7713}"/>
              </a:ext>
            </a:extLst>
          </p:cNvPr>
          <p:cNvSpPr/>
          <p:nvPr/>
        </p:nvSpPr>
        <p:spPr>
          <a:xfrm rot="10800000">
            <a:off x="964709" y="2470183"/>
            <a:ext cx="521617" cy="3118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6183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CAFE4-F74D-41B6-9A51-8EFC41D3C9B6}"/>
              </a:ext>
            </a:extLst>
          </p:cNvPr>
          <p:cNvSpPr>
            <a:spLocks noGrp="1"/>
          </p:cNvSpPr>
          <p:nvPr>
            <p:ph type="title"/>
          </p:nvPr>
        </p:nvSpPr>
        <p:spPr/>
        <p:txBody>
          <a:bodyPr/>
          <a:lstStyle/>
          <a:p>
            <a:r>
              <a:rPr lang="ja-JP" altLang="en-US" dirty="0"/>
              <a:t>そのモデル、どう使う？</a:t>
            </a:r>
            <a:endParaRPr kumimoji="1" lang="ja-JP" altLang="en-US" dirty="0"/>
          </a:p>
        </p:txBody>
      </p:sp>
      <p:sp>
        <p:nvSpPr>
          <p:cNvPr id="4" name="スライド番号プレースホルダー 3">
            <a:extLst>
              <a:ext uri="{FF2B5EF4-FFF2-40B4-BE49-F238E27FC236}">
                <a16:creationId xmlns:a16="http://schemas.microsoft.com/office/drawing/2014/main" id="{82EA385F-79AD-4E52-99AE-A5D7F9D75828}"/>
              </a:ext>
            </a:extLst>
          </p:cNvPr>
          <p:cNvSpPr>
            <a:spLocks noGrp="1"/>
          </p:cNvSpPr>
          <p:nvPr>
            <p:ph type="sldNum" sz="quarter" idx="12"/>
          </p:nvPr>
        </p:nvSpPr>
        <p:spPr/>
        <p:txBody>
          <a:bodyPr/>
          <a:lstStyle/>
          <a:p>
            <a:fld id="{FCEFF6DB-0D4D-4D2A-B40A-7B2D87546AB8}" type="slidenum">
              <a:rPr kumimoji="1" lang="ja-JP" altLang="en-US" smtClean="0"/>
              <a:pPr/>
              <a:t>13</a:t>
            </a:fld>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D258811B-ED6D-4500-8100-26F2516FBB12}"/>
              </a:ext>
            </a:extLst>
          </p:cNvPr>
          <p:cNvSpPr txBox="1"/>
          <p:nvPr/>
        </p:nvSpPr>
        <p:spPr>
          <a:xfrm>
            <a:off x="247505" y="6437398"/>
            <a:ext cx="2138248" cy="307777"/>
          </a:xfrm>
          <a:prstGeom prst="rect">
            <a:avLst/>
          </a:prstGeom>
          <a:noFill/>
        </p:spPr>
        <p:txBody>
          <a:bodyPr wrap="square">
            <a:spAutoFit/>
          </a:bodyPr>
          <a:lstStyle/>
          <a:p>
            <a:r>
              <a:rPr lang="en-US" altLang="ja-JP" sz="1400" dirty="0"/>
              <a:t>[Lai+ FAccT19]</a:t>
            </a:r>
            <a:endParaRPr lang="ja-JP" altLang="en-US" sz="1400" dirty="0"/>
          </a:p>
        </p:txBody>
      </p:sp>
      <p:grpSp>
        <p:nvGrpSpPr>
          <p:cNvPr id="11" name="グループ化 10">
            <a:extLst>
              <a:ext uri="{FF2B5EF4-FFF2-40B4-BE49-F238E27FC236}">
                <a16:creationId xmlns:a16="http://schemas.microsoft.com/office/drawing/2014/main" id="{688D1443-EB78-4863-A458-C35A1D76DD33}"/>
              </a:ext>
            </a:extLst>
          </p:cNvPr>
          <p:cNvGrpSpPr/>
          <p:nvPr/>
        </p:nvGrpSpPr>
        <p:grpSpPr>
          <a:xfrm>
            <a:off x="556098" y="1212246"/>
            <a:ext cx="11121370" cy="3121265"/>
            <a:chOff x="693789" y="1578010"/>
            <a:chExt cx="11121370" cy="3121265"/>
          </a:xfrm>
        </p:grpSpPr>
        <p:pic>
          <p:nvPicPr>
            <p:cNvPr id="5" name="図 4">
              <a:extLst>
                <a:ext uri="{FF2B5EF4-FFF2-40B4-BE49-F238E27FC236}">
                  <a16:creationId xmlns:a16="http://schemas.microsoft.com/office/drawing/2014/main" id="{94957A0C-90B0-46F0-B6FE-2DC812A167D4}"/>
                </a:ext>
              </a:extLst>
            </p:cNvPr>
            <p:cNvPicPr>
              <a:picLocks noChangeAspect="1"/>
            </p:cNvPicPr>
            <p:nvPr/>
          </p:nvPicPr>
          <p:blipFill>
            <a:blip r:embed="rId2"/>
            <a:stretch>
              <a:fillRect/>
            </a:stretch>
          </p:blipFill>
          <p:spPr>
            <a:xfrm>
              <a:off x="693789" y="1578010"/>
              <a:ext cx="10804423" cy="1850990"/>
            </a:xfrm>
            <a:prstGeom prst="rect">
              <a:avLst/>
            </a:prstGeom>
          </p:spPr>
        </p:pic>
        <p:sp>
          <p:nvSpPr>
            <p:cNvPr id="7" name="テキスト ボックス 6">
              <a:extLst>
                <a:ext uri="{FF2B5EF4-FFF2-40B4-BE49-F238E27FC236}">
                  <a16:creationId xmlns:a16="http://schemas.microsoft.com/office/drawing/2014/main" id="{3474993B-7CC0-42D5-AD10-DFB099F52A08}"/>
                </a:ext>
              </a:extLst>
            </p:cNvPr>
            <p:cNvSpPr txBox="1"/>
            <p:nvPr/>
          </p:nvSpPr>
          <p:spPr>
            <a:xfrm>
              <a:off x="964566" y="3513567"/>
              <a:ext cx="2568344" cy="717612"/>
            </a:xfrm>
            <a:prstGeom prst="rect">
              <a:avLst/>
            </a:prstGeom>
            <a:noFill/>
          </p:spPr>
          <p:txBody>
            <a:bodyPr wrap="square" anchor="ctr">
              <a:noAutofit/>
            </a:bodyPr>
            <a:lstStyle/>
            <a:p>
              <a:pPr algn="ctr"/>
              <a:r>
                <a:rPr kumimoji="1" lang="ja-JP" altLang="en-US" sz="24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人間</a:t>
              </a:r>
              <a:r>
                <a:rPr kumimoji="1" lang="ja-JP" altLang="en-US" sz="2400" dirty="0">
                  <a:latin typeface="Mgen+ 2c heavy" panose="020B0802020203020207" pitchFamily="50" charset="-128"/>
                  <a:ea typeface="Mgen+ 2c heavy" panose="020B0802020203020207" pitchFamily="50" charset="-128"/>
                  <a:cs typeface="Mgen+ 2c heavy" panose="020B0802020203020207" pitchFamily="50" charset="-128"/>
                </a:rPr>
                <a:t>が意思決定</a:t>
              </a:r>
              <a:endParaRPr kumimoji="1" lang="en-US" altLang="ja-JP" sz="2400" dirty="0">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8" name="テキスト ボックス 7">
              <a:extLst>
                <a:ext uri="{FF2B5EF4-FFF2-40B4-BE49-F238E27FC236}">
                  <a16:creationId xmlns:a16="http://schemas.microsoft.com/office/drawing/2014/main" id="{0A249217-C825-4162-8023-47085B1F5D61}"/>
                </a:ext>
              </a:extLst>
            </p:cNvPr>
            <p:cNvSpPr txBox="1"/>
            <p:nvPr/>
          </p:nvSpPr>
          <p:spPr>
            <a:xfrm>
              <a:off x="9132063" y="3513567"/>
              <a:ext cx="2683096" cy="717612"/>
            </a:xfrm>
            <a:prstGeom prst="rect">
              <a:avLst/>
            </a:prstGeom>
            <a:noFill/>
          </p:spPr>
          <p:txBody>
            <a:bodyPr wrap="square" anchor="ctr">
              <a:noAutofit/>
            </a:bodyPr>
            <a:lstStyle/>
            <a:p>
              <a:pPr algn="ctr"/>
              <a:r>
                <a:rPr kumimoji="1" lang="ja-JP" altLang="en-US" sz="2400" dirty="0">
                  <a:solidFill>
                    <a:schemeClr val="accent3"/>
                  </a:solidFill>
                  <a:latin typeface="Mgen+ 2c heavy" panose="020B0802020203020207" pitchFamily="50" charset="-128"/>
                  <a:ea typeface="Mgen+ 2c heavy" panose="020B0802020203020207" pitchFamily="50" charset="-128"/>
                  <a:cs typeface="Mgen+ 2c heavy" panose="020B0802020203020207" pitchFamily="50" charset="-128"/>
                </a:rPr>
                <a:t>モデル</a:t>
              </a:r>
              <a:r>
                <a:rPr kumimoji="1" lang="ja-JP" altLang="en-US" sz="2400" dirty="0">
                  <a:latin typeface="Mgen+ 2c heavy" panose="020B0802020203020207" pitchFamily="50" charset="-128"/>
                  <a:ea typeface="Mgen+ 2c heavy" panose="020B0802020203020207" pitchFamily="50" charset="-128"/>
                  <a:cs typeface="Mgen+ 2c heavy" panose="020B0802020203020207" pitchFamily="50" charset="-128"/>
                </a:rPr>
                <a:t>で意思決定</a:t>
              </a:r>
              <a:endParaRPr kumimoji="1" lang="en-US" altLang="ja-JP" sz="2400" dirty="0">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9" name="矢印: 左右 8">
              <a:extLst>
                <a:ext uri="{FF2B5EF4-FFF2-40B4-BE49-F238E27FC236}">
                  <a16:creationId xmlns:a16="http://schemas.microsoft.com/office/drawing/2014/main" id="{350972DC-7F2D-4A87-87CA-C74383152E04}"/>
                </a:ext>
              </a:extLst>
            </p:cNvPr>
            <p:cNvSpPr/>
            <p:nvPr/>
          </p:nvSpPr>
          <p:spPr>
            <a:xfrm>
              <a:off x="3756112" y="3598052"/>
              <a:ext cx="5225935" cy="548641"/>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B08ED47D-73CE-4478-AD8E-C963C7F99AA4}"/>
                </a:ext>
              </a:extLst>
            </p:cNvPr>
            <p:cNvSpPr txBox="1"/>
            <p:nvPr/>
          </p:nvSpPr>
          <p:spPr>
            <a:xfrm>
              <a:off x="4433745" y="4215779"/>
              <a:ext cx="3870670" cy="483496"/>
            </a:xfrm>
            <a:prstGeom prst="rect">
              <a:avLst/>
            </a:prstGeom>
            <a:solidFill>
              <a:schemeClr val="accent2">
                <a:lumMod val="20000"/>
                <a:lumOff val="80000"/>
              </a:schemeClr>
            </a:solidFill>
          </p:spPr>
          <p:txBody>
            <a:bodyPr wrap="square" anchor="ctr">
              <a:noAutofit/>
            </a:bodyPr>
            <a:lstStyle/>
            <a:p>
              <a:pPr algn="ctr"/>
              <a:r>
                <a:rPr kumimoji="1" lang="en-US" altLang="ja-JP" sz="2400" dirty="0">
                  <a:solidFill>
                    <a:schemeClr val="accent2"/>
                  </a:solidFill>
                  <a:latin typeface="+mj-lt"/>
                  <a:ea typeface="Mgen+ 2c heavy" panose="020B0802020203020207" pitchFamily="50" charset="-128"/>
                  <a:cs typeface="Mgen+ 2c heavy" panose="020B0802020203020207" pitchFamily="50" charset="-128"/>
                </a:rPr>
                <a:t>Human-AI Collaboration</a:t>
              </a:r>
            </a:p>
          </p:txBody>
        </p:sp>
      </p:grpSp>
      <p:sp>
        <p:nvSpPr>
          <p:cNvPr id="12" name="テキスト ボックス 11">
            <a:extLst>
              <a:ext uri="{FF2B5EF4-FFF2-40B4-BE49-F238E27FC236}">
                <a16:creationId xmlns:a16="http://schemas.microsoft.com/office/drawing/2014/main" id="{1387A4AF-78D5-4261-A657-BD4A6A71C098}"/>
              </a:ext>
            </a:extLst>
          </p:cNvPr>
          <p:cNvSpPr txBox="1"/>
          <p:nvPr/>
        </p:nvSpPr>
        <p:spPr>
          <a:xfrm>
            <a:off x="2465580" y="4646451"/>
            <a:ext cx="7260840" cy="717612"/>
          </a:xfrm>
          <a:prstGeom prst="rect">
            <a:avLst/>
          </a:prstGeom>
          <a:noFill/>
        </p:spPr>
        <p:txBody>
          <a:bodyPr wrap="square" anchor="ctr">
            <a:noAutofit/>
          </a:bodyPr>
          <a:lstStyle/>
          <a:p>
            <a:pPr algn="ctr"/>
            <a:r>
              <a:rPr kumimoji="1" lang="ja-JP" altLang="en-US" sz="2800" dirty="0">
                <a:solidFill>
                  <a:schemeClr val="accent3"/>
                </a:solidFill>
                <a:latin typeface="Mgen+ 2c heavy" panose="020B0802020203020207" pitchFamily="50" charset="-128"/>
                <a:ea typeface="Mgen+ 2c heavy" panose="020B0802020203020207" pitchFamily="50" charset="-128"/>
                <a:cs typeface="Mgen+ 2c heavy" panose="020B0802020203020207" pitchFamily="50" charset="-128"/>
              </a:rPr>
              <a:t>モデル </a:t>
            </a:r>
            <a:r>
              <a:rPr kumimoji="1" lang="ja-JP" altLang="en-US" sz="2400" dirty="0">
                <a:latin typeface="Mgen+ 2c heavy" panose="020B0802020203020207" pitchFamily="50" charset="-128"/>
                <a:ea typeface="Mgen+ 2c heavy" panose="020B0802020203020207" pitchFamily="50" charset="-128"/>
                <a:cs typeface="Mgen+ 2c heavy" panose="020B0802020203020207" pitchFamily="50" charset="-128"/>
              </a:rPr>
              <a:t>の出力と </a:t>
            </a:r>
            <a:r>
              <a:rPr kumimoji="1" lang="ja-JP" altLang="en-US" sz="28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人間 </a:t>
            </a:r>
            <a:r>
              <a:rPr kumimoji="1" lang="ja-JP" altLang="en-US" sz="2400" dirty="0">
                <a:latin typeface="Mgen+ 2c heavy" panose="020B0802020203020207" pitchFamily="50" charset="-128"/>
                <a:ea typeface="Mgen+ 2c heavy" panose="020B0802020203020207" pitchFamily="50" charset="-128"/>
                <a:cs typeface="Mgen+ 2c heavy" panose="020B0802020203020207" pitchFamily="50" charset="-128"/>
              </a:rPr>
              <a:t>の判断を </a:t>
            </a:r>
            <a:r>
              <a:rPr kumimoji="1" lang="ja-JP" altLang="en-US" sz="28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組みあわせて</a:t>
            </a:r>
            <a:endParaRPr kumimoji="1" lang="en-US" altLang="ja-JP" sz="28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endParaRPr>
          </a:p>
          <a:p>
            <a:pPr algn="ctr">
              <a:lnSpc>
                <a:spcPct val="150000"/>
              </a:lnSpc>
            </a:pPr>
            <a:r>
              <a:rPr kumimoji="1" lang="ja-JP" altLang="en-US" sz="2400" dirty="0">
                <a:latin typeface="Mgen+ 2c heavy" panose="020B0802020203020207" pitchFamily="50" charset="-128"/>
                <a:ea typeface="Mgen+ 2c heavy" panose="020B0802020203020207" pitchFamily="50" charset="-128"/>
                <a:cs typeface="Mgen+ 2c heavy" panose="020B0802020203020207" pitchFamily="50" charset="-128"/>
              </a:rPr>
              <a:t>最終的な意思決定</a:t>
            </a:r>
            <a:endParaRPr kumimoji="1" lang="en-US" altLang="ja-JP" sz="2400" dirty="0">
              <a:latin typeface="Mgen+ 2c heavy" panose="020B0802020203020207" pitchFamily="50" charset="-128"/>
              <a:ea typeface="Mgen+ 2c heavy" panose="020B0802020203020207" pitchFamily="50" charset="-128"/>
              <a:cs typeface="Mgen+ 2c heavy" panose="020B0802020203020207" pitchFamily="50" charset="-128"/>
            </a:endParaRPr>
          </a:p>
        </p:txBody>
      </p:sp>
    </p:spTree>
    <p:extLst>
      <p:ext uri="{BB962C8B-B14F-4D97-AF65-F5344CB8AC3E}">
        <p14:creationId xmlns:p14="http://schemas.microsoft.com/office/powerpoint/2010/main" val="2286136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BA62F2-7B04-4E20-BED2-E9F855112CC1}"/>
              </a:ext>
            </a:extLst>
          </p:cNvPr>
          <p:cNvSpPr>
            <a:spLocks noGrp="1"/>
          </p:cNvSpPr>
          <p:nvPr>
            <p:ph type="title"/>
          </p:nvPr>
        </p:nvSpPr>
        <p:spPr/>
        <p:txBody>
          <a:bodyPr/>
          <a:lstStyle/>
          <a:p>
            <a:r>
              <a:rPr lang="en-US" altLang="ja-JP" dirty="0"/>
              <a:t>Human-AI Collaboration</a:t>
            </a:r>
            <a:r>
              <a:rPr lang="ja-JP" altLang="en-US" dirty="0"/>
              <a:t>：モデルへの要件</a:t>
            </a:r>
            <a:endParaRPr kumimoji="1" lang="ja-JP" altLang="en-US" dirty="0"/>
          </a:p>
        </p:txBody>
      </p:sp>
      <p:sp>
        <p:nvSpPr>
          <p:cNvPr id="4" name="スライド番号プレースホルダー 3">
            <a:extLst>
              <a:ext uri="{FF2B5EF4-FFF2-40B4-BE49-F238E27FC236}">
                <a16:creationId xmlns:a16="http://schemas.microsoft.com/office/drawing/2014/main" id="{C6AC9972-A253-428D-8065-455C3F1317B4}"/>
              </a:ext>
            </a:extLst>
          </p:cNvPr>
          <p:cNvSpPr>
            <a:spLocks noGrp="1"/>
          </p:cNvSpPr>
          <p:nvPr>
            <p:ph type="sldNum" sz="quarter" idx="12"/>
          </p:nvPr>
        </p:nvSpPr>
        <p:spPr/>
        <p:txBody>
          <a:bodyPr/>
          <a:lstStyle/>
          <a:p>
            <a:fld id="{FCEFF6DB-0D4D-4D2A-B40A-7B2D87546AB8}" type="slidenum">
              <a:rPr kumimoji="1" lang="ja-JP" altLang="en-US" smtClean="0"/>
              <a:pPr/>
              <a:t>14</a:t>
            </a:fld>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51617848-ABD7-4C44-83C7-DBE7D74CF922}"/>
              </a:ext>
            </a:extLst>
          </p:cNvPr>
          <p:cNvSpPr/>
          <p:nvPr/>
        </p:nvSpPr>
        <p:spPr>
          <a:xfrm>
            <a:off x="308150" y="2788452"/>
            <a:ext cx="11041224"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0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a:t>
            </a:r>
            <a:r>
              <a:rPr kumimoji="1" lang="ja-JP" altLang="en-US" sz="4000" dirty="0">
                <a:solidFill>
                  <a:schemeClr val="accent2"/>
                </a:solidFill>
                <a:latin typeface="+mj-ea"/>
                <a:ea typeface="+mj-ea"/>
                <a:cs typeface="Mgen+ 2c heavy" panose="020B0802020203020207" pitchFamily="50" charset="-128"/>
              </a:rPr>
              <a:t>　モデルの予測の一貫性</a:t>
            </a:r>
            <a:endParaRPr kumimoji="1" lang="en-US" altLang="ja-JP" sz="4400" dirty="0">
              <a:solidFill>
                <a:schemeClr val="accent2"/>
              </a:solidFill>
              <a:latin typeface="+mj-ea"/>
              <a:ea typeface="+mj-ea"/>
            </a:endParaRPr>
          </a:p>
        </p:txBody>
      </p:sp>
      <p:sp>
        <p:nvSpPr>
          <p:cNvPr id="7" name="正方形/長方形 6">
            <a:extLst>
              <a:ext uri="{FF2B5EF4-FFF2-40B4-BE49-F238E27FC236}">
                <a16:creationId xmlns:a16="http://schemas.microsoft.com/office/drawing/2014/main" id="{3803895D-8952-4C93-B7DD-776685A38705}"/>
              </a:ext>
            </a:extLst>
          </p:cNvPr>
          <p:cNvSpPr/>
          <p:nvPr/>
        </p:nvSpPr>
        <p:spPr>
          <a:xfrm>
            <a:off x="308150" y="1406261"/>
            <a:ext cx="11041224"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0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a:t>
            </a:r>
            <a:r>
              <a:rPr kumimoji="1" lang="ja-JP" altLang="en-US" sz="4000" dirty="0">
                <a:solidFill>
                  <a:schemeClr val="accent2"/>
                </a:solidFill>
                <a:latin typeface="+mj-ea"/>
                <a:ea typeface="+mj-ea"/>
                <a:cs typeface="Mgen+ 2c heavy" panose="020B0802020203020207" pitchFamily="50" charset="-128"/>
              </a:rPr>
              <a:t>　人間の判断を前提にしたモデリング</a:t>
            </a:r>
            <a:endParaRPr kumimoji="1" lang="en-US" altLang="ja-JP" sz="4400" dirty="0">
              <a:solidFill>
                <a:schemeClr val="accent2"/>
              </a:solidFill>
              <a:latin typeface="+mj-ea"/>
              <a:ea typeface="+mj-ea"/>
            </a:endParaRPr>
          </a:p>
        </p:txBody>
      </p:sp>
    </p:spTree>
    <p:extLst>
      <p:ext uri="{BB962C8B-B14F-4D97-AF65-F5344CB8AC3E}">
        <p14:creationId xmlns:p14="http://schemas.microsoft.com/office/powerpoint/2010/main" val="3795454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1212C5-E2D4-4B90-935F-0BF8EFB881E1}"/>
              </a:ext>
            </a:extLst>
          </p:cNvPr>
          <p:cNvSpPr>
            <a:spLocks noGrp="1"/>
          </p:cNvSpPr>
          <p:nvPr>
            <p:ph type="title"/>
          </p:nvPr>
        </p:nvSpPr>
        <p:spPr/>
        <p:txBody>
          <a:bodyPr/>
          <a:lstStyle/>
          <a:p>
            <a:r>
              <a:rPr kumimoji="1" lang="ja-JP" altLang="en-US" dirty="0"/>
              <a:t>人間の判断を前提にしたモデリング</a:t>
            </a:r>
          </a:p>
        </p:txBody>
      </p:sp>
      <p:sp>
        <p:nvSpPr>
          <p:cNvPr id="4" name="スライド番号プレースホルダー 3">
            <a:extLst>
              <a:ext uri="{FF2B5EF4-FFF2-40B4-BE49-F238E27FC236}">
                <a16:creationId xmlns:a16="http://schemas.microsoft.com/office/drawing/2014/main" id="{132CF841-5296-4AAD-B743-3A692F1C6ACD}"/>
              </a:ext>
            </a:extLst>
          </p:cNvPr>
          <p:cNvSpPr>
            <a:spLocks noGrp="1"/>
          </p:cNvSpPr>
          <p:nvPr>
            <p:ph type="sldNum" sz="quarter" idx="12"/>
          </p:nvPr>
        </p:nvSpPr>
        <p:spPr/>
        <p:txBody>
          <a:bodyPr/>
          <a:lstStyle/>
          <a:p>
            <a:fld id="{FCEFF6DB-0D4D-4D2A-B40A-7B2D87546AB8}" type="slidenum">
              <a:rPr kumimoji="1" lang="ja-JP" altLang="en-US" smtClean="0"/>
              <a:pPr/>
              <a:t>15</a:t>
            </a:fld>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FD186552-0532-4527-AB39-D37F83B970C8}"/>
              </a:ext>
            </a:extLst>
          </p:cNvPr>
          <p:cNvSpPr txBox="1"/>
          <p:nvPr/>
        </p:nvSpPr>
        <p:spPr>
          <a:xfrm>
            <a:off x="308150" y="6431473"/>
            <a:ext cx="2138248" cy="307777"/>
          </a:xfrm>
          <a:prstGeom prst="rect">
            <a:avLst/>
          </a:prstGeom>
          <a:noFill/>
        </p:spPr>
        <p:txBody>
          <a:bodyPr wrap="square">
            <a:spAutoFit/>
          </a:bodyPr>
          <a:lstStyle/>
          <a:p>
            <a:r>
              <a:rPr lang="en-US" altLang="ja-JP" sz="1400" dirty="0"/>
              <a:t>[Bansal+ HCOMP19]</a:t>
            </a:r>
            <a:endParaRPr lang="ja-JP" altLang="en-US" sz="1400" dirty="0"/>
          </a:p>
        </p:txBody>
      </p:sp>
      <p:sp>
        <p:nvSpPr>
          <p:cNvPr id="8" name="正方形/長方形 7">
            <a:extLst>
              <a:ext uri="{FF2B5EF4-FFF2-40B4-BE49-F238E27FC236}">
                <a16:creationId xmlns:a16="http://schemas.microsoft.com/office/drawing/2014/main" id="{3233E862-460C-4654-9342-449668F898CF}"/>
              </a:ext>
            </a:extLst>
          </p:cNvPr>
          <p:cNvSpPr/>
          <p:nvPr/>
        </p:nvSpPr>
        <p:spPr>
          <a:xfrm>
            <a:off x="1384475" y="928012"/>
            <a:ext cx="9369250"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solidFill>
                  <a:schemeClr val="tx1"/>
                </a:solidFill>
                <a:latin typeface="+mj-ea"/>
                <a:ea typeface="+mj-ea"/>
                <a:cs typeface="Mgen+ 2c heavy" panose="020B0802020203020207" pitchFamily="50" charset="-128"/>
              </a:rPr>
              <a:t>モデル単体のパフォーマンス向上</a:t>
            </a:r>
            <a:endParaRPr kumimoji="1" lang="en-US" altLang="ja-JP" sz="3600" dirty="0">
              <a:solidFill>
                <a:schemeClr val="tx1"/>
              </a:solidFill>
              <a:latin typeface="+mj-ea"/>
              <a:ea typeface="+mj-ea"/>
            </a:endParaRPr>
          </a:p>
        </p:txBody>
      </p:sp>
      <p:sp>
        <p:nvSpPr>
          <p:cNvPr id="11" name="乗算記号 10">
            <a:extLst>
              <a:ext uri="{FF2B5EF4-FFF2-40B4-BE49-F238E27FC236}">
                <a16:creationId xmlns:a16="http://schemas.microsoft.com/office/drawing/2014/main" id="{079B0933-310C-4A61-9DE4-48C26C591511}"/>
              </a:ext>
            </a:extLst>
          </p:cNvPr>
          <p:cNvSpPr/>
          <p:nvPr/>
        </p:nvSpPr>
        <p:spPr>
          <a:xfrm>
            <a:off x="704850" y="1029191"/>
            <a:ext cx="463340" cy="438153"/>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1D97F896-69AD-4284-B911-27A0F95AA7BA}"/>
              </a:ext>
            </a:extLst>
          </p:cNvPr>
          <p:cNvSpPr/>
          <p:nvPr/>
        </p:nvSpPr>
        <p:spPr>
          <a:xfrm>
            <a:off x="1384475" y="1677419"/>
            <a:ext cx="9369250"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dirty="0">
                <a:solidFill>
                  <a:schemeClr val="accent2"/>
                </a:solidFill>
                <a:latin typeface="+mj-lt"/>
                <a:ea typeface="+mj-ea"/>
                <a:cs typeface="Mgen+ 2c heavy" panose="020B0802020203020207" pitchFamily="50" charset="-128"/>
              </a:rPr>
              <a:t>Human-AI Team </a:t>
            </a:r>
            <a:r>
              <a:rPr kumimoji="1" lang="ja-JP" altLang="en-US" sz="32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のパフォーマンス向上</a:t>
            </a:r>
            <a:endParaRPr kumimoji="1" lang="en-US" altLang="ja-JP" sz="36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2" name="円: 塗りつぶしなし 11">
            <a:extLst>
              <a:ext uri="{FF2B5EF4-FFF2-40B4-BE49-F238E27FC236}">
                <a16:creationId xmlns:a16="http://schemas.microsoft.com/office/drawing/2014/main" id="{2E1071FD-35AB-40FE-AF58-1EBB1BB5C8CE}"/>
              </a:ext>
            </a:extLst>
          </p:cNvPr>
          <p:cNvSpPr/>
          <p:nvPr/>
        </p:nvSpPr>
        <p:spPr>
          <a:xfrm>
            <a:off x="753750" y="1807960"/>
            <a:ext cx="379428" cy="3794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591CF638-5BF3-4F8C-A4EC-BE047A1A7FF7}"/>
              </a:ext>
            </a:extLst>
          </p:cNvPr>
          <p:cNvSpPr/>
          <p:nvPr/>
        </p:nvSpPr>
        <p:spPr>
          <a:xfrm>
            <a:off x="678547" y="2457343"/>
            <a:ext cx="10458450" cy="1020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j-ea"/>
                <a:ea typeface="+mj-ea"/>
                <a:cs typeface="Mgen+ 2c heavy" panose="020B0802020203020207" pitchFamily="50" charset="-128"/>
              </a:rPr>
              <a:t>重要な要素：</a:t>
            </a:r>
            <a:r>
              <a:rPr kumimoji="1" lang="en-US" altLang="ja-JP" sz="2800" dirty="0">
                <a:solidFill>
                  <a:schemeClr val="accent2"/>
                </a:solidFill>
                <a:latin typeface="+mj-lt"/>
                <a:ea typeface="+mj-ea"/>
                <a:cs typeface="Mgen+ 2c heavy" panose="020B0802020203020207" pitchFamily="50" charset="-128"/>
              </a:rPr>
              <a:t>Mental Model</a:t>
            </a:r>
            <a:r>
              <a:rPr kumimoji="1" lang="ja-JP" altLang="en-US" sz="2800" dirty="0">
                <a:solidFill>
                  <a:schemeClr val="accent2"/>
                </a:solidFill>
                <a:latin typeface="+mj-lt"/>
                <a:ea typeface="+mj-ea"/>
                <a:cs typeface="Mgen+ 2c heavy" panose="020B0802020203020207" pitchFamily="50" charset="-128"/>
              </a:rPr>
              <a:t> </a:t>
            </a:r>
            <a:r>
              <a:rPr kumimoji="1" lang="ja-JP" altLang="en-US" sz="2400" dirty="0">
                <a:solidFill>
                  <a:schemeClr val="accent2"/>
                </a:solidFill>
                <a:latin typeface="+mj-lt"/>
                <a:ea typeface="+mj-ea"/>
                <a:cs typeface="Mgen+ 2c heavy" panose="020B0802020203020207" pitchFamily="50" charset="-128"/>
              </a:rPr>
              <a:t>が適切に構築できるか？</a:t>
            </a:r>
            <a:br>
              <a:rPr kumimoji="1" lang="en-US" altLang="ja-JP" sz="2800" dirty="0">
                <a:solidFill>
                  <a:schemeClr val="accent2"/>
                </a:solidFill>
                <a:latin typeface="+mj-lt"/>
                <a:ea typeface="+mj-ea"/>
                <a:cs typeface="Mgen+ 2c heavy" panose="020B0802020203020207" pitchFamily="50" charset="-128"/>
              </a:rPr>
            </a:br>
            <a:r>
              <a:rPr kumimoji="1" lang="ja-JP" altLang="en-US" sz="2800" dirty="0">
                <a:solidFill>
                  <a:schemeClr val="accent2"/>
                </a:solidFill>
                <a:latin typeface="+mj-lt"/>
                <a:ea typeface="+mj-ea"/>
                <a:cs typeface="Mgen+ 2c heavy" panose="020B0802020203020207" pitchFamily="50" charset="-128"/>
              </a:rPr>
              <a:t>　　　　　</a:t>
            </a:r>
            <a:r>
              <a:rPr kumimoji="1" lang="ja-JP" altLang="en-US" sz="2000" dirty="0">
                <a:solidFill>
                  <a:schemeClr val="accent2"/>
                </a:solidFill>
                <a:latin typeface="+mj-lt"/>
                <a:ea typeface="+mj-ea"/>
                <a:cs typeface="Mgen+ 2c heavy" panose="020B0802020203020207" pitchFamily="50" charset="-128"/>
              </a:rPr>
              <a:t>≒モデルのエラー境界について人間が持つモデル</a:t>
            </a:r>
            <a:endParaRPr kumimoji="1" lang="en-US" altLang="ja-JP" sz="2800" dirty="0">
              <a:solidFill>
                <a:schemeClr val="accent2"/>
              </a:solidFill>
              <a:latin typeface="+mj-lt"/>
              <a:ea typeface="+mj-ea"/>
            </a:endParaRPr>
          </a:p>
        </p:txBody>
      </p:sp>
      <p:grpSp>
        <p:nvGrpSpPr>
          <p:cNvPr id="26" name="グループ化 25">
            <a:extLst>
              <a:ext uri="{FF2B5EF4-FFF2-40B4-BE49-F238E27FC236}">
                <a16:creationId xmlns:a16="http://schemas.microsoft.com/office/drawing/2014/main" id="{1DD7942D-99A3-4799-B315-B594DE39B1FE}"/>
              </a:ext>
            </a:extLst>
          </p:cNvPr>
          <p:cNvGrpSpPr/>
          <p:nvPr/>
        </p:nvGrpSpPr>
        <p:grpSpPr>
          <a:xfrm>
            <a:off x="1926357" y="3599681"/>
            <a:ext cx="7962830" cy="2648418"/>
            <a:chOff x="1698919" y="3641014"/>
            <a:chExt cx="7962830" cy="2648418"/>
          </a:xfrm>
        </p:grpSpPr>
        <p:pic>
          <p:nvPicPr>
            <p:cNvPr id="6" name="図 5">
              <a:extLst>
                <a:ext uri="{FF2B5EF4-FFF2-40B4-BE49-F238E27FC236}">
                  <a16:creationId xmlns:a16="http://schemas.microsoft.com/office/drawing/2014/main" id="{E9749946-F2E1-4655-8C6E-3D44E2C74BCB}"/>
                </a:ext>
              </a:extLst>
            </p:cNvPr>
            <p:cNvPicPr>
              <a:picLocks noChangeAspect="1"/>
            </p:cNvPicPr>
            <p:nvPr/>
          </p:nvPicPr>
          <p:blipFill>
            <a:blip r:embed="rId2"/>
            <a:stretch>
              <a:fillRect/>
            </a:stretch>
          </p:blipFill>
          <p:spPr>
            <a:xfrm>
              <a:off x="2784183" y="3641014"/>
              <a:ext cx="6877566" cy="2478947"/>
            </a:xfrm>
            <a:prstGeom prst="rect">
              <a:avLst/>
            </a:prstGeom>
          </p:spPr>
        </p:pic>
        <p:sp>
          <p:nvSpPr>
            <p:cNvPr id="7" name="フリーフォーム: 図形 6">
              <a:extLst>
                <a:ext uri="{FF2B5EF4-FFF2-40B4-BE49-F238E27FC236}">
                  <a16:creationId xmlns:a16="http://schemas.microsoft.com/office/drawing/2014/main" id="{CC44DEDE-7ED3-44C0-BB55-76C57B638129}"/>
                </a:ext>
              </a:extLst>
            </p:cNvPr>
            <p:cNvSpPr/>
            <p:nvPr/>
          </p:nvSpPr>
          <p:spPr>
            <a:xfrm>
              <a:off x="4105886" y="4774263"/>
              <a:ext cx="1471613" cy="1104900"/>
            </a:xfrm>
            <a:custGeom>
              <a:avLst/>
              <a:gdLst>
                <a:gd name="connsiteX0" fmla="*/ 0 w 1471613"/>
                <a:gd name="connsiteY0" fmla="*/ 754856 h 1104900"/>
                <a:gd name="connsiteX1" fmla="*/ 4763 w 1471613"/>
                <a:gd name="connsiteY1" fmla="*/ 1100138 h 1104900"/>
                <a:gd name="connsiteX2" fmla="*/ 1471613 w 1471613"/>
                <a:gd name="connsiteY2" fmla="*/ 1104900 h 1104900"/>
                <a:gd name="connsiteX3" fmla="*/ 1457325 w 1471613"/>
                <a:gd name="connsiteY3" fmla="*/ 254794 h 1104900"/>
                <a:gd name="connsiteX4" fmla="*/ 1271588 w 1471613"/>
                <a:gd name="connsiteY4" fmla="*/ 335756 h 1104900"/>
                <a:gd name="connsiteX5" fmla="*/ 1095375 w 1471613"/>
                <a:gd name="connsiteY5" fmla="*/ 350044 h 1104900"/>
                <a:gd name="connsiteX6" fmla="*/ 976313 w 1471613"/>
                <a:gd name="connsiteY6" fmla="*/ 311944 h 1104900"/>
                <a:gd name="connsiteX7" fmla="*/ 885825 w 1471613"/>
                <a:gd name="connsiteY7" fmla="*/ 159544 h 1104900"/>
                <a:gd name="connsiteX8" fmla="*/ 833438 w 1471613"/>
                <a:gd name="connsiteY8" fmla="*/ 50006 h 1104900"/>
                <a:gd name="connsiteX9" fmla="*/ 740569 w 1471613"/>
                <a:gd name="connsiteY9" fmla="*/ 0 h 1104900"/>
                <a:gd name="connsiteX10" fmla="*/ 661988 w 1471613"/>
                <a:gd name="connsiteY10" fmla="*/ 2381 h 1104900"/>
                <a:gd name="connsiteX11" fmla="*/ 607219 w 1471613"/>
                <a:gd name="connsiteY11" fmla="*/ 26194 h 1104900"/>
                <a:gd name="connsiteX12" fmla="*/ 528638 w 1471613"/>
                <a:gd name="connsiteY12" fmla="*/ 311944 h 1104900"/>
                <a:gd name="connsiteX13" fmla="*/ 464344 w 1471613"/>
                <a:gd name="connsiteY13" fmla="*/ 581025 h 1104900"/>
                <a:gd name="connsiteX14" fmla="*/ 426244 w 1471613"/>
                <a:gd name="connsiteY14" fmla="*/ 631031 h 1104900"/>
                <a:gd name="connsiteX15" fmla="*/ 347663 w 1471613"/>
                <a:gd name="connsiteY15" fmla="*/ 673894 h 1104900"/>
                <a:gd name="connsiteX16" fmla="*/ 185738 w 1471613"/>
                <a:gd name="connsiteY16" fmla="*/ 723900 h 1104900"/>
                <a:gd name="connsiteX17" fmla="*/ 0 w 1471613"/>
                <a:gd name="connsiteY17" fmla="*/ 75485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1613" h="1104900">
                  <a:moveTo>
                    <a:pt x="0" y="754856"/>
                  </a:moveTo>
                  <a:cubicBezTo>
                    <a:pt x="1588" y="869950"/>
                    <a:pt x="3175" y="985044"/>
                    <a:pt x="4763" y="1100138"/>
                  </a:cubicBezTo>
                  <a:lnTo>
                    <a:pt x="1471613" y="1104900"/>
                  </a:lnTo>
                  <a:lnTo>
                    <a:pt x="1457325" y="254794"/>
                  </a:lnTo>
                  <a:lnTo>
                    <a:pt x="1271588" y="335756"/>
                  </a:lnTo>
                  <a:lnTo>
                    <a:pt x="1095375" y="350044"/>
                  </a:lnTo>
                  <a:lnTo>
                    <a:pt x="976313" y="311944"/>
                  </a:lnTo>
                  <a:lnTo>
                    <a:pt x="885825" y="159544"/>
                  </a:lnTo>
                  <a:lnTo>
                    <a:pt x="833438" y="50006"/>
                  </a:lnTo>
                  <a:lnTo>
                    <a:pt x="740569" y="0"/>
                  </a:lnTo>
                  <a:lnTo>
                    <a:pt x="661988" y="2381"/>
                  </a:lnTo>
                  <a:lnTo>
                    <a:pt x="607219" y="26194"/>
                  </a:lnTo>
                  <a:lnTo>
                    <a:pt x="528638" y="311944"/>
                  </a:lnTo>
                  <a:lnTo>
                    <a:pt x="464344" y="581025"/>
                  </a:lnTo>
                  <a:lnTo>
                    <a:pt x="426244" y="631031"/>
                  </a:lnTo>
                  <a:lnTo>
                    <a:pt x="347663" y="673894"/>
                  </a:lnTo>
                  <a:lnTo>
                    <a:pt x="185738" y="723900"/>
                  </a:lnTo>
                  <a:lnTo>
                    <a:pt x="0" y="754856"/>
                  </a:lnTo>
                  <a:close/>
                </a:path>
              </a:pathLst>
            </a:cu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C9C2A443-2FCA-4067-8E75-21209662425A}"/>
                </a:ext>
              </a:extLst>
            </p:cNvPr>
            <p:cNvSpPr/>
            <p:nvPr/>
          </p:nvSpPr>
          <p:spPr>
            <a:xfrm>
              <a:off x="4105886" y="4412313"/>
              <a:ext cx="1454944" cy="1119188"/>
            </a:xfrm>
            <a:custGeom>
              <a:avLst/>
              <a:gdLst>
                <a:gd name="connsiteX0" fmla="*/ 0 w 1454944"/>
                <a:gd name="connsiteY0" fmla="*/ 0 h 1119188"/>
                <a:gd name="connsiteX1" fmla="*/ 7144 w 1454944"/>
                <a:gd name="connsiteY1" fmla="*/ 1119188 h 1119188"/>
                <a:gd name="connsiteX2" fmla="*/ 102394 w 1454944"/>
                <a:gd name="connsiteY2" fmla="*/ 1095375 h 1119188"/>
                <a:gd name="connsiteX3" fmla="*/ 395288 w 1454944"/>
                <a:gd name="connsiteY3" fmla="*/ 1004888 h 1119188"/>
                <a:gd name="connsiteX4" fmla="*/ 473869 w 1454944"/>
                <a:gd name="connsiteY4" fmla="*/ 900113 h 1119188"/>
                <a:gd name="connsiteX5" fmla="*/ 581025 w 1454944"/>
                <a:gd name="connsiteY5" fmla="*/ 419100 h 1119188"/>
                <a:gd name="connsiteX6" fmla="*/ 664369 w 1454944"/>
                <a:gd name="connsiteY6" fmla="*/ 350044 h 1119188"/>
                <a:gd name="connsiteX7" fmla="*/ 785813 w 1454944"/>
                <a:gd name="connsiteY7" fmla="*/ 359569 h 1119188"/>
                <a:gd name="connsiteX8" fmla="*/ 835819 w 1454944"/>
                <a:gd name="connsiteY8" fmla="*/ 400050 h 1119188"/>
                <a:gd name="connsiteX9" fmla="*/ 914400 w 1454944"/>
                <a:gd name="connsiteY9" fmla="*/ 619125 h 1119188"/>
                <a:gd name="connsiteX10" fmla="*/ 1138238 w 1454944"/>
                <a:gd name="connsiteY10" fmla="*/ 702469 h 1119188"/>
                <a:gd name="connsiteX11" fmla="*/ 1309688 w 1454944"/>
                <a:gd name="connsiteY11" fmla="*/ 678657 h 1119188"/>
                <a:gd name="connsiteX12" fmla="*/ 1454944 w 1454944"/>
                <a:gd name="connsiteY12" fmla="*/ 602457 h 1119188"/>
                <a:gd name="connsiteX13" fmla="*/ 1452563 w 1454944"/>
                <a:gd name="connsiteY13" fmla="*/ 14288 h 1119188"/>
                <a:gd name="connsiteX14" fmla="*/ 0 w 1454944"/>
                <a:gd name="connsiteY14" fmla="*/ 0 h 111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944" h="1119188">
                  <a:moveTo>
                    <a:pt x="0" y="0"/>
                  </a:moveTo>
                  <a:cubicBezTo>
                    <a:pt x="2381" y="373063"/>
                    <a:pt x="4763" y="746125"/>
                    <a:pt x="7144" y="1119188"/>
                  </a:cubicBezTo>
                  <a:lnTo>
                    <a:pt x="102394" y="1095375"/>
                  </a:lnTo>
                  <a:lnTo>
                    <a:pt x="395288" y="1004888"/>
                  </a:lnTo>
                  <a:lnTo>
                    <a:pt x="473869" y="900113"/>
                  </a:lnTo>
                  <a:lnTo>
                    <a:pt x="581025" y="419100"/>
                  </a:lnTo>
                  <a:lnTo>
                    <a:pt x="664369" y="350044"/>
                  </a:lnTo>
                  <a:lnTo>
                    <a:pt x="785813" y="359569"/>
                  </a:lnTo>
                  <a:lnTo>
                    <a:pt x="835819" y="400050"/>
                  </a:lnTo>
                  <a:lnTo>
                    <a:pt x="914400" y="619125"/>
                  </a:lnTo>
                  <a:lnTo>
                    <a:pt x="1138238" y="702469"/>
                  </a:lnTo>
                  <a:lnTo>
                    <a:pt x="1309688" y="678657"/>
                  </a:lnTo>
                  <a:lnTo>
                    <a:pt x="1454944" y="602457"/>
                  </a:lnTo>
                  <a:cubicBezTo>
                    <a:pt x="1454150" y="406401"/>
                    <a:pt x="1453357" y="210344"/>
                    <a:pt x="1452563" y="14288"/>
                  </a:cubicBezTo>
                  <a:lnTo>
                    <a:pt x="0" y="0"/>
                  </a:lnTo>
                  <a:close/>
                </a:path>
              </a:pathLst>
            </a:cu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吹き出し: 角を丸めた四角形 14">
              <a:extLst>
                <a:ext uri="{FF2B5EF4-FFF2-40B4-BE49-F238E27FC236}">
                  <a16:creationId xmlns:a16="http://schemas.microsoft.com/office/drawing/2014/main" id="{3D1F3F50-4D44-4E0B-BA93-2FAE13D0D28C}"/>
                </a:ext>
              </a:extLst>
            </p:cNvPr>
            <p:cNvSpPr/>
            <p:nvPr/>
          </p:nvSpPr>
          <p:spPr>
            <a:xfrm>
              <a:off x="1698919" y="5881997"/>
              <a:ext cx="2296477" cy="407435"/>
            </a:xfrm>
            <a:prstGeom prst="wedgeRoundRectCallout">
              <a:avLst>
                <a:gd name="adj1" fmla="val 62043"/>
                <a:gd name="adj2" fmla="val -54416"/>
                <a:gd name="adj3" fmla="val 166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accent6"/>
                  </a:solidFill>
                  <a:latin typeface="Mgen+ 2c heavy" panose="020B0802020203020207" pitchFamily="50" charset="-128"/>
                  <a:ea typeface="Mgen+ 2c heavy" panose="020B0802020203020207" pitchFamily="50" charset="-128"/>
                  <a:cs typeface="Mgen+ 2c heavy" panose="020B0802020203020207" pitchFamily="50" charset="-128"/>
                </a:rPr>
                <a:t>予測が正しい領域</a:t>
              </a:r>
            </a:p>
          </p:txBody>
        </p:sp>
        <p:sp>
          <p:nvSpPr>
            <p:cNvPr id="16" name="吹き出し: 角を丸めた四角形 15">
              <a:extLst>
                <a:ext uri="{FF2B5EF4-FFF2-40B4-BE49-F238E27FC236}">
                  <a16:creationId xmlns:a16="http://schemas.microsoft.com/office/drawing/2014/main" id="{E78F1900-EF5E-4F2C-AC6F-09891941097D}"/>
                </a:ext>
              </a:extLst>
            </p:cNvPr>
            <p:cNvSpPr/>
            <p:nvPr/>
          </p:nvSpPr>
          <p:spPr>
            <a:xfrm>
              <a:off x="1698919" y="3908568"/>
              <a:ext cx="2296477" cy="407435"/>
            </a:xfrm>
            <a:prstGeom prst="wedgeRoundRectCallout">
              <a:avLst>
                <a:gd name="adj1" fmla="val 57197"/>
                <a:gd name="adj2" fmla="val 111657"/>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予測を誤る領域</a:t>
              </a:r>
            </a:p>
          </p:txBody>
        </p:sp>
        <p:sp>
          <p:nvSpPr>
            <p:cNvPr id="18" name="フリーフォーム: 図形 17">
              <a:extLst>
                <a:ext uri="{FF2B5EF4-FFF2-40B4-BE49-F238E27FC236}">
                  <a16:creationId xmlns:a16="http://schemas.microsoft.com/office/drawing/2014/main" id="{4FA5461F-8CD9-437D-8496-B9C98F245362}"/>
                </a:ext>
              </a:extLst>
            </p:cNvPr>
            <p:cNvSpPr/>
            <p:nvPr/>
          </p:nvSpPr>
          <p:spPr>
            <a:xfrm>
              <a:off x="4098742" y="4769343"/>
              <a:ext cx="1471613" cy="756079"/>
            </a:xfrm>
            <a:custGeom>
              <a:avLst/>
              <a:gdLst>
                <a:gd name="connsiteX0" fmla="*/ 0 w 1471613"/>
                <a:gd name="connsiteY0" fmla="*/ 755014 h 756079"/>
                <a:gd name="connsiteX1" fmla="*/ 80963 w 1471613"/>
                <a:gd name="connsiteY1" fmla="*/ 752633 h 756079"/>
                <a:gd name="connsiteX2" fmla="*/ 219075 w 1471613"/>
                <a:gd name="connsiteY2" fmla="*/ 726439 h 756079"/>
                <a:gd name="connsiteX3" fmla="*/ 326232 w 1471613"/>
                <a:gd name="connsiteY3" fmla="*/ 690720 h 756079"/>
                <a:gd name="connsiteX4" fmla="*/ 419100 w 1471613"/>
                <a:gd name="connsiteY4" fmla="*/ 645476 h 756079"/>
                <a:gd name="connsiteX5" fmla="*/ 445294 w 1471613"/>
                <a:gd name="connsiteY5" fmla="*/ 621664 h 756079"/>
                <a:gd name="connsiteX6" fmla="*/ 471488 w 1471613"/>
                <a:gd name="connsiteY6" fmla="*/ 571658 h 756079"/>
                <a:gd name="connsiteX7" fmla="*/ 495300 w 1471613"/>
                <a:gd name="connsiteY7" fmla="*/ 481170 h 756079"/>
                <a:gd name="connsiteX8" fmla="*/ 583407 w 1471613"/>
                <a:gd name="connsiteY8" fmla="*/ 97789 h 756079"/>
                <a:gd name="connsiteX9" fmla="*/ 607219 w 1471613"/>
                <a:gd name="connsiteY9" fmla="*/ 62070 h 756079"/>
                <a:gd name="connsiteX10" fmla="*/ 669132 w 1471613"/>
                <a:gd name="connsiteY10" fmla="*/ 4920 h 756079"/>
                <a:gd name="connsiteX11" fmla="*/ 726282 w 1471613"/>
                <a:gd name="connsiteY11" fmla="*/ 4920 h 756079"/>
                <a:gd name="connsiteX12" fmla="*/ 795338 w 1471613"/>
                <a:gd name="connsiteY12" fmla="*/ 21589 h 756079"/>
                <a:gd name="connsiteX13" fmla="*/ 847725 w 1471613"/>
                <a:gd name="connsiteY13" fmla="*/ 54926 h 756079"/>
                <a:gd name="connsiteX14" fmla="*/ 881063 w 1471613"/>
                <a:gd name="connsiteY14" fmla="*/ 152558 h 756079"/>
                <a:gd name="connsiteX15" fmla="*/ 916782 w 1471613"/>
                <a:gd name="connsiteY15" fmla="*/ 254951 h 756079"/>
                <a:gd name="connsiteX16" fmla="*/ 964407 w 1471613"/>
                <a:gd name="connsiteY16" fmla="*/ 309720 h 756079"/>
                <a:gd name="connsiteX17" fmla="*/ 1050132 w 1471613"/>
                <a:gd name="connsiteY17" fmla="*/ 333533 h 756079"/>
                <a:gd name="connsiteX18" fmla="*/ 1128713 w 1471613"/>
                <a:gd name="connsiteY18" fmla="*/ 345439 h 756079"/>
                <a:gd name="connsiteX19" fmla="*/ 1238250 w 1471613"/>
                <a:gd name="connsiteY19" fmla="*/ 350201 h 756079"/>
                <a:gd name="connsiteX20" fmla="*/ 1347788 w 1471613"/>
                <a:gd name="connsiteY20" fmla="*/ 319245 h 756079"/>
                <a:gd name="connsiteX21" fmla="*/ 1471613 w 1471613"/>
                <a:gd name="connsiteY21" fmla="*/ 247808 h 756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71613" h="756079">
                  <a:moveTo>
                    <a:pt x="0" y="755014"/>
                  </a:moveTo>
                  <a:cubicBezTo>
                    <a:pt x="22225" y="756205"/>
                    <a:pt x="44451" y="757396"/>
                    <a:pt x="80963" y="752633"/>
                  </a:cubicBezTo>
                  <a:cubicBezTo>
                    <a:pt x="117476" y="747870"/>
                    <a:pt x="178197" y="736758"/>
                    <a:pt x="219075" y="726439"/>
                  </a:cubicBezTo>
                  <a:cubicBezTo>
                    <a:pt x="259953" y="716120"/>
                    <a:pt x="292895" y="704214"/>
                    <a:pt x="326232" y="690720"/>
                  </a:cubicBezTo>
                  <a:cubicBezTo>
                    <a:pt x="359569" y="677226"/>
                    <a:pt x="399256" y="656985"/>
                    <a:pt x="419100" y="645476"/>
                  </a:cubicBezTo>
                  <a:cubicBezTo>
                    <a:pt x="438944" y="633967"/>
                    <a:pt x="436563" y="633967"/>
                    <a:pt x="445294" y="621664"/>
                  </a:cubicBezTo>
                  <a:cubicBezTo>
                    <a:pt x="454025" y="609361"/>
                    <a:pt x="463154" y="595074"/>
                    <a:pt x="471488" y="571658"/>
                  </a:cubicBezTo>
                  <a:cubicBezTo>
                    <a:pt x="479822" y="548242"/>
                    <a:pt x="476647" y="560148"/>
                    <a:pt x="495300" y="481170"/>
                  </a:cubicBezTo>
                  <a:cubicBezTo>
                    <a:pt x="513953" y="402192"/>
                    <a:pt x="564754" y="167639"/>
                    <a:pt x="583407" y="97789"/>
                  </a:cubicBezTo>
                  <a:cubicBezTo>
                    <a:pt x="602060" y="27939"/>
                    <a:pt x="592932" y="77548"/>
                    <a:pt x="607219" y="62070"/>
                  </a:cubicBezTo>
                  <a:cubicBezTo>
                    <a:pt x="621506" y="46592"/>
                    <a:pt x="649288" y="14445"/>
                    <a:pt x="669132" y="4920"/>
                  </a:cubicBezTo>
                  <a:cubicBezTo>
                    <a:pt x="688976" y="-4605"/>
                    <a:pt x="705248" y="2142"/>
                    <a:pt x="726282" y="4920"/>
                  </a:cubicBezTo>
                  <a:cubicBezTo>
                    <a:pt x="747316" y="7698"/>
                    <a:pt x="775098" y="13255"/>
                    <a:pt x="795338" y="21589"/>
                  </a:cubicBezTo>
                  <a:cubicBezTo>
                    <a:pt x="815578" y="29923"/>
                    <a:pt x="833438" y="33098"/>
                    <a:pt x="847725" y="54926"/>
                  </a:cubicBezTo>
                  <a:cubicBezTo>
                    <a:pt x="862013" y="76754"/>
                    <a:pt x="869554" y="119220"/>
                    <a:pt x="881063" y="152558"/>
                  </a:cubicBezTo>
                  <a:cubicBezTo>
                    <a:pt x="892573" y="185895"/>
                    <a:pt x="902891" y="228758"/>
                    <a:pt x="916782" y="254951"/>
                  </a:cubicBezTo>
                  <a:cubicBezTo>
                    <a:pt x="930673" y="281144"/>
                    <a:pt x="942182" y="296623"/>
                    <a:pt x="964407" y="309720"/>
                  </a:cubicBezTo>
                  <a:cubicBezTo>
                    <a:pt x="986632" y="322817"/>
                    <a:pt x="1022748" y="327580"/>
                    <a:pt x="1050132" y="333533"/>
                  </a:cubicBezTo>
                  <a:cubicBezTo>
                    <a:pt x="1077516" y="339486"/>
                    <a:pt x="1097360" y="342661"/>
                    <a:pt x="1128713" y="345439"/>
                  </a:cubicBezTo>
                  <a:cubicBezTo>
                    <a:pt x="1160066" y="348217"/>
                    <a:pt x="1201738" y="354567"/>
                    <a:pt x="1238250" y="350201"/>
                  </a:cubicBezTo>
                  <a:cubicBezTo>
                    <a:pt x="1274763" y="345835"/>
                    <a:pt x="1308894" y="336310"/>
                    <a:pt x="1347788" y="319245"/>
                  </a:cubicBezTo>
                  <a:cubicBezTo>
                    <a:pt x="1386682" y="302180"/>
                    <a:pt x="1429147" y="274994"/>
                    <a:pt x="1471613" y="24780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吹き出し: 角を丸めた四角形 18">
              <a:extLst>
                <a:ext uri="{FF2B5EF4-FFF2-40B4-BE49-F238E27FC236}">
                  <a16:creationId xmlns:a16="http://schemas.microsoft.com/office/drawing/2014/main" id="{583EC3C7-B45D-4FBE-92C4-EB6B8C00D548}"/>
                </a:ext>
              </a:extLst>
            </p:cNvPr>
            <p:cNvSpPr/>
            <p:nvPr/>
          </p:nvSpPr>
          <p:spPr>
            <a:xfrm>
              <a:off x="5685415" y="5667527"/>
              <a:ext cx="2531553" cy="407435"/>
            </a:xfrm>
            <a:prstGeom prst="wedgeRoundRectCallout">
              <a:avLst>
                <a:gd name="adj1" fmla="val -60326"/>
                <a:gd name="adj2" fmla="val -201548"/>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モデルのエラー境界</a:t>
              </a:r>
            </a:p>
          </p:txBody>
        </p:sp>
        <p:cxnSp>
          <p:nvCxnSpPr>
            <p:cNvPr id="22" name="直線コネクタ 21">
              <a:extLst>
                <a:ext uri="{FF2B5EF4-FFF2-40B4-BE49-F238E27FC236}">
                  <a16:creationId xmlns:a16="http://schemas.microsoft.com/office/drawing/2014/main" id="{DB5FB1C2-BC96-445E-B960-EC875E1139FF}"/>
                </a:ext>
              </a:extLst>
            </p:cNvPr>
            <p:cNvCxnSpPr>
              <a:cxnSpLocks/>
            </p:cNvCxnSpPr>
            <p:nvPr/>
          </p:nvCxnSpPr>
          <p:spPr>
            <a:xfrm flipV="1">
              <a:off x="4105886" y="4491038"/>
              <a:ext cx="1462088" cy="1288043"/>
            </a:xfrm>
            <a:prstGeom prst="line">
              <a:avLst/>
            </a:prstGeom>
            <a:ln w="1905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25" name="吹き出し: 角を丸めた四角形 24">
              <a:extLst>
                <a:ext uri="{FF2B5EF4-FFF2-40B4-BE49-F238E27FC236}">
                  <a16:creationId xmlns:a16="http://schemas.microsoft.com/office/drawing/2014/main" id="{3A59138E-9A6D-453B-8644-5155B3FAE8AB}"/>
                </a:ext>
              </a:extLst>
            </p:cNvPr>
            <p:cNvSpPr/>
            <p:nvPr/>
          </p:nvSpPr>
          <p:spPr>
            <a:xfrm>
              <a:off x="5680334" y="3858530"/>
              <a:ext cx="2531553" cy="407435"/>
            </a:xfrm>
            <a:prstGeom prst="wedgeRoundRectCallout">
              <a:avLst>
                <a:gd name="adj1" fmla="val -57008"/>
                <a:gd name="adj2" fmla="val 117951"/>
                <a:gd name="adj3"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accent3"/>
                  </a:solidFill>
                  <a:latin typeface="+mj-lt"/>
                </a:rPr>
                <a:t>Mental Model</a:t>
              </a:r>
              <a:endParaRPr kumimoji="1" lang="ja-JP" altLang="en-US" sz="2000" dirty="0">
                <a:solidFill>
                  <a:schemeClr val="accent3"/>
                </a:solidFill>
                <a:latin typeface="+mj-lt"/>
              </a:endParaRPr>
            </a:p>
          </p:txBody>
        </p:sp>
      </p:grpSp>
    </p:spTree>
    <p:extLst>
      <p:ext uri="{BB962C8B-B14F-4D97-AF65-F5344CB8AC3E}">
        <p14:creationId xmlns:p14="http://schemas.microsoft.com/office/powerpoint/2010/main" val="1788462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1212C5-E2D4-4B90-935F-0BF8EFB881E1}"/>
              </a:ext>
            </a:extLst>
          </p:cNvPr>
          <p:cNvSpPr>
            <a:spLocks noGrp="1"/>
          </p:cNvSpPr>
          <p:nvPr>
            <p:ph type="title"/>
          </p:nvPr>
        </p:nvSpPr>
        <p:spPr/>
        <p:txBody>
          <a:bodyPr/>
          <a:lstStyle/>
          <a:p>
            <a:r>
              <a:rPr kumimoji="1" lang="ja-JP" altLang="en-US" dirty="0"/>
              <a:t>モデルの予測の一貫性</a:t>
            </a:r>
          </a:p>
        </p:txBody>
      </p:sp>
      <p:sp>
        <p:nvSpPr>
          <p:cNvPr id="4" name="スライド番号プレースホルダー 3">
            <a:extLst>
              <a:ext uri="{FF2B5EF4-FFF2-40B4-BE49-F238E27FC236}">
                <a16:creationId xmlns:a16="http://schemas.microsoft.com/office/drawing/2014/main" id="{132CF841-5296-4AAD-B743-3A692F1C6ACD}"/>
              </a:ext>
            </a:extLst>
          </p:cNvPr>
          <p:cNvSpPr>
            <a:spLocks noGrp="1"/>
          </p:cNvSpPr>
          <p:nvPr>
            <p:ph type="sldNum" sz="quarter" idx="12"/>
          </p:nvPr>
        </p:nvSpPr>
        <p:spPr/>
        <p:txBody>
          <a:bodyPr/>
          <a:lstStyle/>
          <a:p>
            <a:fld id="{FCEFF6DB-0D4D-4D2A-B40A-7B2D87546AB8}" type="slidenum">
              <a:rPr kumimoji="1" lang="ja-JP" altLang="en-US" smtClean="0"/>
              <a:pPr/>
              <a:t>16</a:t>
            </a:fld>
            <a:endParaRPr kumimoji="1" lang="ja-JP" altLang="en-US" dirty="0">
              <a:solidFill>
                <a:schemeClr val="tx1"/>
              </a:solidFill>
            </a:endParaRPr>
          </a:p>
        </p:txBody>
      </p:sp>
      <p:sp>
        <p:nvSpPr>
          <p:cNvPr id="7" name="テキスト ボックス 6">
            <a:extLst>
              <a:ext uri="{FF2B5EF4-FFF2-40B4-BE49-F238E27FC236}">
                <a16:creationId xmlns:a16="http://schemas.microsoft.com/office/drawing/2014/main" id="{07394B7A-8B09-4B0B-AC38-40FBB9E1F919}"/>
              </a:ext>
            </a:extLst>
          </p:cNvPr>
          <p:cNvSpPr txBox="1"/>
          <p:nvPr/>
        </p:nvSpPr>
        <p:spPr>
          <a:xfrm>
            <a:off x="308150" y="6437398"/>
            <a:ext cx="2138248" cy="307777"/>
          </a:xfrm>
          <a:prstGeom prst="rect">
            <a:avLst/>
          </a:prstGeom>
          <a:noFill/>
        </p:spPr>
        <p:txBody>
          <a:bodyPr wrap="square">
            <a:spAutoFit/>
          </a:bodyPr>
          <a:lstStyle/>
          <a:p>
            <a:r>
              <a:rPr lang="en-US" altLang="ja-JP" sz="1400" dirty="0"/>
              <a:t>[Bansal+ AAAI19]</a:t>
            </a:r>
            <a:endParaRPr lang="ja-JP" altLang="en-US" sz="1400" dirty="0"/>
          </a:p>
        </p:txBody>
      </p:sp>
      <p:sp>
        <p:nvSpPr>
          <p:cNvPr id="10" name="正方形/長方形 9">
            <a:extLst>
              <a:ext uri="{FF2B5EF4-FFF2-40B4-BE49-F238E27FC236}">
                <a16:creationId xmlns:a16="http://schemas.microsoft.com/office/drawing/2014/main" id="{11F79B0A-8DA2-4AA1-802C-93381725813D}"/>
              </a:ext>
            </a:extLst>
          </p:cNvPr>
          <p:cNvSpPr/>
          <p:nvPr/>
        </p:nvSpPr>
        <p:spPr>
          <a:xfrm>
            <a:off x="308150" y="738144"/>
            <a:ext cx="5692600"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dirty="0">
                <a:solidFill>
                  <a:schemeClr val="tx1"/>
                </a:solidFill>
                <a:latin typeface="+mj-ea"/>
                <a:ea typeface="+mj-ea"/>
                <a:cs typeface="Mgen+ 2c heavy" panose="020B0802020203020207" pitchFamily="50" charset="-128"/>
              </a:rPr>
              <a:t>モデルは１回作れば終わり？</a:t>
            </a:r>
            <a:endParaRPr kumimoji="1" lang="en-US" altLang="ja-JP" sz="2800" dirty="0">
              <a:solidFill>
                <a:schemeClr val="tx1"/>
              </a:solidFill>
              <a:latin typeface="+mj-ea"/>
              <a:ea typeface="+mj-ea"/>
              <a:cs typeface="Mgen+ 2c heavy" panose="020B0802020203020207" pitchFamily="50" charset="-128"/>
            </a:endParaRPr>
          </a:p>
        </p:txBody>
      </p:sp>
      <p:sp>
        <p:nvSpPr>
          <p:cNvPr id="3" name="矢印: 右 2">
            <a:extLst>
              <a:ext uri="{FF2B5EF4-FFF2-40B4-BE49-F238E27FC236}">
                <a16:creationId xmlns:a16="http://schemas.microsoft.com/office/drawing/2014/main" id="{B040F2B1-059A-4E98-9526-7745039D106C}"/>
              </a:ext>
            </a:extLst>
          </p:cNvPr>
          <p:cNvSpPr/>
          <p:nvPr/>
        </p:nvSpPr>
        <p:spPr>
          <a:xfrm>
            <a:off x="415998" y="1545473"/>
            <a:ext cx="533400" cy="4381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73019BD-FEF8-44AC-88BE-AC0F6ED3DE4E}"/>
              </a:ext>
            </a:extLst>
          </p:cNvPr>
          <p:cNvSpPr/>
          <p:nvPr/>
        </p:nvSpPr>
        <p:spPr>
          <a:xfrm>
            <a:off x="1165400" y="1444293"/>
            <a:ext cx="1530175"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4000" dirty="0">
                <a:solidFill>
                  <a:schemeClr val="accent2"/>
                </a:solidFill>
                <a:latin typeface="+mj-lt"/>
                <a:ea typeface="+mj-ea"/>
                <a:cs typeface="Mgen+ 2c heavy" panose="020B0802020203020207" pitchFamily="50" charset="-128"/>
              </a:rPr>
              <a:t>NO!</a:t>
            </a:r>
            <a:endParaRPr kumimoji="1" lang="en-US" altLang="ja-JP" sz="4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2" name="正方形/長方形 11">
            <a:extLst>
              <a:ext uri="{FF2B5EF4-FFF2-40B4-BE49-F238E27FC236}">
                <a16:creationId xmlns:a16="http://schemas.microsoft.com/office/drawing/2014/main" id="{CEBED5EC-7F56-4014-A13B-2FD690702787}"/>
              </a:ext>
            </a:extLst>
          </p:cNvPr>
          <p:cNvSpPr/>
          <p:nvPr/>
        </p:nvSpPr>
        <p:spPr>
          <a:xfrm>
            <a:off x="2446398" y="1390784"/>
            <a:ext cx="4407803" cy="747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accent2"/>
                </a:solidFill>
                <a:latin typeface="+mj-ea"/>
                <a:ea typeface="+mj-ea"/>
                <a:cs typeface="Mgen+ 2c heavy" panose="020B0802020203020207" pitchFamily="50" charset="-128"/>
              </a:rPr>
              <a:t>随時更新されるのが普通</a:t>
            </a:r>
            <a:endParaRPr kumimoji="1" lang="en-US" altLang="ja-JP" sz="2400" dirty="0">
              <a:solidFill>
                <a:schemeClr val="accent2"/>
              </a:solidFill>
              <a:latin typeface="+mj-ea"/>
              <a:ea typeface="+mj-ea"/>
              <a:cs typeface="Mgen+ 2c heavy" panose="020B0802020203020207" pitchFamily="50" charset="-128"/>
            </a:endParaRPr>
          </a:p>
        </p:txBody>
      </p:sp>
      <p:pic>
        <p:nvPicPr>
          <p:cNvPr id="1026" name="Picture 2" descr="プログラマーのイラスト">
            <a:extLst>
              <a:ext uri="{FF2B5EF4-FFF2-40B4-BE49-F238E27FC236}">
                <a16:creationId xmlns:a16="http://schemas.microsoft.com/office/drawing/2014/main" id="{A80218BC-E842-4768-BBE9-225B8779F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19" y="3844260"/>
            <a:ext cx="1453452" cy="1166395"/>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グループ化 51">
            <a:extLst>
              <a:ext uri="{FF2B5EF4-FFF2-40B4-BE49-F238E27FC236}">
                <a16:creationId xmlns:a16="http://schemas.microsoft.com/office/drawing/2014/main" id="{C1C261A8-08D3-4469-9B3C-E431B1606E60}"/>
              </a:ext>
            </a:extLst>
          </p:cNvPr>
          <p:cNvGrpSpPr/>
          <p:nvPr/>
        </p:nvGrpSpPr>
        <p:grpSpPr>
          <a:xfrm>
            <a:off x="3240650" y="1751926"/>
            <a:ext cx="7779816" cy="1993284"/>
            <a:chOff x="3240650" y="1875751"/>
            <a:chExt cx="7779816" cy="1993284"/>
          </a:xfrm>
        </p:grpSpPr>
        <p:grpSp>
          <p:nvGrpSpPr>
            <p:cNvPr id="47" name="グループ化 46">
              <a:extLst>
                <a:ext uri="{FF2B5EF4-FFF2-40B4-BE49-F238E27FC236}">
                  <a16:creationId xmlns:a16="http://schemas.microsoft.com/office/drawing/2014/main" id="{1A6F416B-EC50-4BD4-A688-66577223C75A}"/>
                </a:ext>
              </a:extLst>
            </p:cNvPr>
            <p:cNvGrpSpPr/>
            <p:nvPr/>
          </p:nvGrpSpPr>
          <p:grpSpPr>
            <a:xfrm>
              <a:off x="3240650" y="1875751"/>
              <a:ext cx="7779816" cy="1852513"/>
              <a:chOff x="2519278" y="1731948"/>
              <a:chExt cx="7779816" cy="1852513"/>
            </a:xfrm>
          </p:grpSpPr>
          <p:pic>
            <p:nvPicPr>
              <p:cNvPr id="15" name="図 14" descr="抽象, 挿絵 が含まれている画像&#10;&#10;自動的に生成された説明">
                <a:extLst>
                  <a:ext uri="{FF2B5EF4-FFF2-40B4-BE49-F238E27FC236}">
                    <a16:creationId xmlns:a16="http://schemas.microsoft.com/office/drawing/2014/main" id="{1FFA5417-A343-4EF2-8D92-A51DB368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976" y="2750225"/>
                <a:ext cx="622249" cy="583752"/>
              </a:xfrm>
              <a:prstGeom prst="rect">
                <a:avLst/>
              </a:prstGeom>
            </p:spPr>
          </p:pic>
          <p:pic>
            <p:nvPicPr>
              <p:cNvPr id="17" name="図 16" descr="アイコン&#10;&#10;自動的に生成された説明">
                <a:extLst>
                  <a:ext uri="{FF2B5EF4-FFF2-40B4-BE49-F238E27FC236}">
                    <a16:creationId xmlns:a16="http://schemas.microsoft.com/office/drawing/2014/main" id="{2B76A217-18D3-44DD-B535-565C0EC28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329" y="2734507"/>
                <a:ext cx="379963" cy="615188"/>
              </a:xfrm>
              <a:prstGeom prst="rect">
                <a:avLst/>
              </a:prstGeom>
            </p:spPr>
          </p:pic>
          <p:sp>
            <p:nvSpPr>
              <p:cNvPr id="19" name="テキスト ボックス 18">
                <a:extLst>
                  <a:ext uri="{FF2B5EF4-FFF2-40B4-BE49-F238E27FC236}">
                    <a16:creationId xmlns:a16="http://schemas.microsoft.com/office/drawing/2014/main" id="{D21DD603-BDC1-44D9-83AE-AD93AFD2B2F1}"/>
                  </a:ext>
                </a:extLst>
              </p:cNvPr>
              <p:cNvSpPr txBox="1"/>
              <p:nvPr/>
            </p:nvSpPr>
            <p:spPr>
              <a:xfrm>
                <a:off x="4523379" y="2306411"/>
                <a:ext cx="915133" cy="615187"/>
              </a:xfrm>
              <a:prstGeom prst="rect">
                <a:avLst/>
              </a:prstGeom>
              <a:solidFill>
                <a:schemeClr val="tx1">
                  <a:lumMod val="10000"/>
                  <a:lumOff val="90000"/>
                </a:schemeClr>
              </a:solidFill>
            </p:spPr>
            <p:txBody>
              <a:bodyPr wrap="square" anchor="ctr">
                <a:noAutofit/>
              </a:bodyPr>
              <a:lstStyle/>
              <a:p>
                <a:pPr algn="ctr"/>
                <a:r>
                  <a:rPr kumimoji="1" lang="en-US" altLang="ja-JP" sz="2000" dirty="0">
                    <a:latin typeface="+mj-lt"/>
                    <a:ea typeface="Mgen+ 2c heavy" panose="020B0802020203020207" pitchFamily="50" charset="-128"/>
                    <a:cs typeface="Mgen+ 2c heavy" panose="020B0802020203020207" pitchFamily="50" charset="-128"/>
                  </a:rPr>
                  <a:t>Acc: 95%</a:t>
                </a:r>
                <a:endParaRPr kumimoji="1" lang="en-US" altLang="ja-JP" sz="2000" dirty="0">
                  <a:solidFill>
                    <a:schemeClr val="tx1"/>
                  </a:solidFill>
                  <a:latin typeface="+mj-lt"/>
                  <a:ea typeface="Mgen+ 2c heavy" panose="020B0802020203020207" pitchFamily="50" charset="-128"/>
                  <a:cs typeface="Mgen+ 2c heavy" panose="020B0802020203020207" pitchFamily="50" charset="-128"/>
                </a:endParaRPr>
              </a:p>
            </p:txBody>
          </p:sp>
          <p:grpSp>
            <p:nvGrpSpPr>
              <p:cNvPr id="8" name="グループ化 7">
                <a:extLst>
                  <a:ext uri="{FF2B5EF4-FFF2-40B4-BE49-F238E27FC236}">
                    <a16:creationId xmlns:a16="http://schemas.microsoft.com/office/drawing/2014/main" id="{32F84F9D-4869-4523-803D-32FAC7BBA292}"/>
                  </a:ext>
                </a:extLst>
              </p:cNvPr>
              <p:cNvGrpSpPr/>
              <p:nvPr/>
            </p:nvGrpSpPr>
            <p:grpSpPr>
              <a:xfrm>
                <a:off x="2519278" y="2450803"/>
                <a:ext cx="622249" cy="1133658"/>
                <a:chOff x="795070" y="3840481"/>
                <a:chExt cx="622249" cy="1133658"/>
              </a:xfrm>
            </p:grpSpPr>
            <p:pic>
              <p:nvPicPr>
                <p:cNvPr id="22" name="図 21">
                  <a:extLst>
                    <a:ext uri="{FF2B5EF4-FFF2-40B4-BE49-F238E27FC236}">
                      <a16:creationId xmlns:a16="http://schemas.microsoft.com/office/drawing/2014/main" id="{494ADE70-84D7-45A4-B12F-80BDD3E394A7}"/>
                    </a:ext>
                  </a:extLst>
                </p:cNvPr>
                <p:cNvPicPr>
                  <a:picLocks noChangeAspect="1"/>
                </p:cNvPicPr>
                <p:nvPr/>
              </p:nvPicPr>
              <p:blipFill rotWithShape="1">
                <a:blip r:embed="rId5"/>
                <a:srcRect l="820" t="32627" r="90132" b="21641"/>
                <a:stretch/>
              </p:blipFill>
              <p:spPr>
                <a:xfrm>
                  <a:off x="795070" y="3840481"/>
                  <a:ext cx="622249" cy="1133658"/>
                </a:xfrm>
                <a:prstGeom prst="rect">
                  <a:avLst/>
                </a:prstGeom>
              </p:spPr>
            </p:pic>
            <p:sp>
              <p:nvSpPr>
                <p:cNvPr id="5" name="正方形/長方形 4">
                  <a:extLst>
                    <a:ext uri="{FF2B5EF4-FFF2-40B4-BE49-F238E27FC236}">
                      <a16:creationId xmlns:a16="http://schemas.microsoft.com/office/drawing/2014/main" id="{7784D140-EBF7-41F5-BF77-5EC601E16891}"/>
                    </a:ext>
                  </a:extLst>
                </p:cNvPr>
                <p:cNvSpPr/>
                <p:nvPr/>
              </p:nvSpPr>
              <p:spPr>
                <a:xfrm>
                  <a:off x="1356360" y="4416613"/>
                  <a:ext cx="60959" cy="279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矢印: 右 22">
                <a:extLst>
                  <a:ext uri="{FF2B5EF4-FFF2-40B4-BE49-F238E27FC236}">
                    <a16:creationId xmlns:a16="http://schemas.microsoft.com/office/drawing/2014/main" id="{C1B6BA05-8628-4BB2-B2DE-0CE32D957E0D}"/>
                  </a:ext>
                </a:extLst>
              </p:cNvPr>
              <p:cNvSpPr/>
              <p:nvPr/>
            </p:nvSpPr>
            <p:spPr>
              <a:xfrm>
                <a:off x="3305916" y="2843045"/>
                <a:ext cx="503339"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92B3C1FD-D869-4A6D-926C-915C99AF29E0}"/>
                  </a:ext>
                </a:extLst>
              </p:cNvPr>
              <p:cNvSpPr/>
              <p:nvPr/>
            </p:nvSpPr>
            <p:spPr>
              <a:xfrm>
                <a:off x="5648674" y="2863563"/>
                <a:ext cx="503339"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カーブ 24">
                <a:extLst>
                  <a:ext uri="{FF2B5EF4-FFF2-40B4-BE49-F238E27FC236}">
                    <a16:creationId xmlns:a16="http://schemas.microsoft.com/office/drawing/2014/main" id="{2AF3F133-9C5B-46CB-9327-6857A21C742E}"/>
                  </a:ext>
                </a:extLst>
              </p:cNvPr>
              <p:cNvSpPr/>
              <p:nvPr/>
            </p:nvSpPr>
            <p:spPr>
              <a:xfrm>
                <a:off x="7164387" y="2785978"/>
                <a:ext cx="661950" cy="736506"/>
              </a:xfrm>
              <a:prstGeom prst="curved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a:extLst>
                  <a:ext uri="{FF2B5EF4-FFF2-40B4-BE49-F238E27FC236}">
                    <a16:creationId xmlns:a16="http://schemas.microsoft.com/office/drawing/2014/main" id="{855C56EF-1556-4509-AC2D-D76E7FA79EA3}"/>
                  </a:ext>
                </a:extLst>
              </p:cNvPr>
              <p:cNvSpPr/>
              <p:nvPr/>
            </p:nvSpPr>
            <p:spPr>
              <a:xfrm>
                <a:off x="7871861" y="2803511"/>
                <a:ext cx="2427233" cy="615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ea typeface="+mj-ea"/>
                    <a:cs typeface="Mgen+ 2c heavy" panose="020B0802020203020207" pitchFamily="50" charset="-128"/>
                  </a:rPr>
                  <a:t>Decision Making </a:t>
                </a:r>
              </a:p>
              <a:p>
                <a:r>
                  <a:rPr kumimoji="1" lang="en-US" altLang="ja-JP" sz="2000" dirty="0">
                    <a:solidFill>
                      <a:schemeClr val="tx1"/>
                    </a:solidFill>
                    <a:ea typeface="+mj-ea"/>
                    <a:cs typeface="Mgen+ 2c heavy" panose="020B0802020203020207" pitchFamily="50" charset="-128"/>
                  </a:rPr>
                  <a:t>&amp; Feedback</a:t>
                </a:r>
              </a:p>
            </p:txBody>
          </p:sp>
          <p:grpSp>
            <p:nvGrpSpPr>
              <p:cNvPr id="30" name="グループ化 29">
                <a:extLst>
                  <a:ext uri="{FF2B5EF4-FFF2-40B4-BE49-F238E27FC236}">
                    <a16:creationId xmlns:a16="http://schemas.microsoft.com/office/drawing/2014/main" id="{AB089766-B501-4060-84FD-EA73F6200320}"/>
                  </a:ext>
                </a:extLst>
              </p:cNvPr>
              <p:cNvGrpSpPr/>
              <p:nvPr/>
            </p:nvGrpSpPr>
            <p:grpSpPr>
              <a:xfrm>
                <a:off x="6775633" y="1731948"/>
                <a:ext cx="3316323" cy="948761"/>
                <a:chOff x="5475338" y="2403068"/>
                <a:chExt cx="2485053" cy="948761"/>
              </a:xfrm>
            </p:grpSpPr>
            <p:sp>
              <p:nvSpPr>
                <p:cNvPr id="27" name="思考の吹き出し: 雲形 26">
                  <a:extLst>
                    <a:ext uri="{FF2B5EF4-FFF2-40B4-BE49-F238E27FC236}">
                      <a16:creationId xmlns:a16="http://schemas.microsoft.com/office/drawing/2014/main" id="{60D1E18C-291D-4833-87C8-E4C0CC69558E}"/>
                    </a:ext>
                  </a:extLst>
                </p:cNvPr>
                <p:cNvSpPr/>
                <p:nvPr/>
              </p:nvSpPr>
              <p:spPr>
                <a:xfrm>
                  <a:off x="5475338" y="2403068"/>
                  <a:ext cx="2485053" cy="747527"/>
                </a:xfrm>
                <a:prstGeom prst="cloudCallout">
                  <a:avLst>
                    <a:gd name="adj1" fmla="val -41491"/>
                    <a:gd name="adj2" fmla="val 81578"/>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 name="テキスト ボックス 28">
                  <a:extLst>
                    <a:ext uri="{FF2B5EF4-FFF2-40B4-BE49-F238E27FC236}">
                      <a16:creationId xmlns:a16="http://schemas.microsoft.com/office/drawing/2014/main" id="{044D1222-356D-422C-83E1-4D1D8FC9F9BB}"/>
                    </a:ext>
                  </a:extLst>
                </p:cNvPr>
                <p:cNvSpPr txBox="1"/>
                <p:nvPr/>
              </p:nvSpPr>
              <p:spPr>
                <a:xfrm>
                  <a:off x="5626498" y="2428499"/>
                  <a:ext cx="2182732" cy="923330"/>
                </a:xfrm>
                <a:prstGeom prst="rect">
                  <a:avLst/>
                </a:prstGeom>
                <a:noFill/>
              </p:spPr>
              <p:txBody>
                <a:bodyPr wrap="square">
                  <a:spAutoFit/>
                </a:bodyPr>
                <a:lstStyle/>
                <a:p>
                  <a:pPr algn="ctr"/>
                  <a:r>
                    <a:rPr kumimoji="1" lang="en-US" altLang="ja-JP" dirty="0">
                      <a:solidFill>
                        <a:schemeClr val="tx1"/>
                      </a:solidFill>
                    </a:rPr>
                    <a:t>Age&gt;70 </a:t>
                  </a:r>
                  <a:r>
                    <a:rPr kumimoji="1" lang="ja-JP" altLang="en-US" dirty="0">
                      <a:solidFill>
                        <a:schemeClr val="tx1"/>
                      </a:solidFill>
                    </a:rPr>
                    <a:t>なら</a:t>
                  </a:r>
                  <a:endParaRPr kumimoji="1" lang="en-US" altLang="ja-JP" dirty="0">
                    <a:solidFill>
                      <a:schemeClr val="tx1"/>
                    </a:solidFill>
                  </a:endParaRPr>
                </a:p>
                <a:p>
                  <a:pPr algn="ctr"/>
                  <a:r>
                    <a:rPr kumimoji="1" lang="ja-JP" altLang="en-US" dirty="0">
                      <a:solidFill>
                        <a:schemeClr val="tx1"/>
                      </a:solidFill>
                    </a:rPr>
                    <a:t>モデルを信じてよさそう</a:t>
                  </a:r>
                </a:p>
              </p:txBody>
            </p:sp>
          </p:grpSp>
        </p:grpSp>
        <p:sp>
          <p:nvSpPr>
            <p:cNvPr id="50" name="テキスト ボックス 49">
              <a:extLst>
                <a:ext uri="{FF2B5EF4-FFF2-40B4-BE49-F238E27FC236}">
                  <a16:creationId xmlns:a16="http://schemas.microsoft.com/office/drawing/2014/main" id="{B5DB3E42-9729-4573-8BBC-71DA31CAB6ED}"/>
                </a:ext>
              </a:extLst>
            </p:cNvPr>
            <p:cNvSpPr txBox="1"/>
            <p:nvPr/>
          </p:nvSpPr>
          <p:spPr>
            <a:xfrm>
              <a:off x="4433506" y="3448426"/>
              <a:ext cx="1430353" cy="420609"/>
            </a:xfrm>
            <a:prstGeom prst="rect">
              <a:avLst/>
            </a:prstGeom>
            <a:noFill/>
          </p:spPr>
          <p:txBody>
            <a:bodyPr wrap="square" anchor="ctr">
              <a:noAutofit/>
            </a:bodyPr>
            <a:lstStyle/>
            <a:p>
              <a:pPr algn="ctr"/>
              <a:r>
                <a:rPr kumimoji="1" lang="ja-JP" altLang="en-US" sz="1600" dirty="0"/>
                <a:t>旧モデル</a:t>
              </a:r>
              <a:endParaRPr kumimoji="1" lang="en-US" altLang="ja-JP" sz="1600" dirty="0"/>
            </a:p>
          </p:txBody>
        </p:sp>
      </p:grpSp>
      <p:grpSp>
        <p:nvGrpSpPr>
          <p:cNvPr id="61" name="グループ化 60">
            <a:extLst>
              <a:ext uri="{FF2B5EF4-FFF2-40B4-BE49-F238E27FC236}">
                <a16:creationId xmlns:a16="http://schemas.microsoft.com/office/drawing/2014/main" id="{B5F349A7-C747-4214-8D86-F48BDE01DA3E}"/>
              </a:ext>
            </a:extLst>
          </p:cNvPr>
          <p:cNvGrpSpPr/>
          <p:nvPr/>
        </p:nvGrpSpPr>
        <p:grpSpPr>
          <a:xfrm>
            <a:off x="2191171" y="3825296"/>
            <a:ext cx="5913697" cy="1185360"/>
            <a:chOff x="2668170" y="3814821"/>
            <a:chExt cx="5913697" cy="1185360"/>
          </a:xfrm>
        </p:grpSpPr>
        <p:grpSp>
          <p:nvGrpSpPr>
            <p:cNvPr id="44" name="グループ化 43">
              <a:extLst>
                <a:ext uri="{FF2B5EF4-FFF2-40B4-BE49-F238E27FC236}">
                  <a16:creationId xmlns:a16="http://schemas.microsoft.com/office/drawing/2014/main" id="{E9B65576-4660-4BE7-8322-31302A81FA92}"/>
                </a:ext>
              </a:extLst>
            </p:cNvPr>
            <p:cNvGrpSpPr/>
            <p:nvPr/>
          </p:nvGrpSpPr>
          <p:grpSpPr>
            <a:xfrm>
              <a:off x="2668170" y="3814821"/>
              <a:ext cx="5879541" cy="1185360"/>
              <a:chOff x="6664018" y="3783879"/>
              <a:chExt cx="3043123" cy="970236"/>
            </a:xfrm>
          </p:grpSpPr>
          <p:sp>
            <p:nvSpPr>
              <p:cNvPr id="40" name="吹き出し: 角を丸めた四角形 39">
                <a:extLst>
                  <a:ext uri="{FF2B5EF4-FFF2-40B4-BE49-F238E27FC236}">
                    <a16:creationId xmlns:a16="http://schemas.microsoft.com/office/drawing/2014/main" id="{D5E2E93E-B27C-46A1-84B5-E38026670AA1}"/>
                  </a:ext>
                </a:extLst>
              </p:cNvPr>
              <p:cNvSpPr/>
              <p:nvPr/>
            </p:nvSpPr>
            <p:spPr>
              <a:xfrm>
                <a:off x="6664018" y="3799401"/>
                <a:ext cx="3043123" cy="954713"/>
              </a:xfrm>
              <a:prstGeom prst="wedgeRoundRectCallout">
                <a:avLst>
                  <a:gd name="adj1" fmla="val -55015"/>
                  <a:gd name="adj2" fmla="val 107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4EC5639-4EE7-49AE-BF38-6BD7FE6D504E}"/>
                  </a:ext>
                </a:extLst>
              </p:cNvPr>
              <p:cNvSpPr txBox="1"/>
              <p:nvPr/>
            </p:nvSpPr>
            <p:spPr>
              <a:xfrm>
                <a:off x="6704824" y="3783879"/>
                <a:ext cx="1691458" cy="970236"/>
              </a:xfrm>
              <a:prstGeom prst="rect">
                <a:avLst/>
              </a:prstGeom>
              <a:noFill/>
            </p:spPr>
            <p:txBody>
              <a:bodyPr wrap="square" anchor="ctr">
                <a:noAutofit/>
              </a:bodyPr>
              <a:lstStyle/>
              <a:p>
                <a:pPr algn="ctr"/>
                <a:r>
                  <a:rPr kumimoji="1" lang="ja-JP" altLang="en-US" sz="2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データが増えたので</a:t>
                </a:r>
                <a:endParaRPr kumimoji="1" lang="en-US" altLang="ja-JP" sz="2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endParaRPr>
              </a:p>
              <a:p>
                <a:pPr algn="ctr"/>
                <a:r>
                  <a:rPr kumimoji="1" lang="ja-JP" altLang="en-US" sz="2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モデルを更新します</a:t>
                </a:r>
                <a:endParaRPr kumimoji="1" lang="en-US" altLang="ja-JP" sz="2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endParaRPr>
              </a:p>
              <a:p>
                <a:pPr algn="ctr"/>
                <a:r>
                  <a:rPr kumimoji="1" lang="ja-JP" altLang="en-US" sz="2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正解率も上がりました！！</a:t>
                </a:r>
              </a:p>
            </p:txBody>
          </p:sp>
        </p:grpSp>
        <p:grpSp>
          <p:nvGrpSpPr>
            <p:cNvPr id="55" name="グループ化 54">
              <a:extLst>
                <a:ext uri="{FF2B5EF4-FFF2-40B4-BE49-F238E27FC236}">
                  <a16:creationId xmlns:a16="http://schemas.microsoft.com/office/drawing/2014/main" id="{FE131779-4771-4879-A873-C1A43476AACE}"/>
                </a:ext>
              </a:extLst>
            </p:cNvPr>
            <p:cNvGrpSpPr/>
            <p:nvPr/>
          </p:nvGrpSpPr>
          <p:grpSpPr>
            <a:xfrm>
              <a:off x="5779358" y="4099907"/>
              <a:ext cx="2802509" cy="615188"/>
              <a:chOff x="5779358" y="4150909"/>
              <a:chExt cx="2802509" cy="615188"/>
            </a:xfrm>
          </p:grpSpPr>
          <p:sp>
            <p:nvSpPr>
              <p:cNvPr id="54" name="テキスト ボックス 53">
                <a:extLst>
                  <a:ext uri="{FF2B5EF4-FFF2-40B4-BE49-F238E27FC236}">
                    <a16:creationId xmlns:a16="http://schemas.microsoft.com/office/drawing/2014/main" id="{4881D8B4-5DC4-430D-AD12-A1B995220683}"/>
                  </a:ext>
                </a:extLst>
              </p:cNvPr>
              <p:cNvSpPr txBox="1"/>
              <p:nvPr/>
            </p:nvSpPr>
            <p:spPr>
              <a:xfrm>
                <a:off x="5779358" y="4153575"/>
                <a:ext cx="2802509" cy="609857"/>
              </a:xfrm>
              <a:prstGeom prst="rect">
                <a:avLst/>
              </a:prstGeom>
              <a:noFill/>
            </p:spPr>
            <p:txBody>
              <a:bodyPr wrap="square" anchor="ctr">
                <a:noAutofit/>
              </a:bodyPr>
              <a:lstStyle/>
              <a:p>
                <a:pPr algn="ctr"/>
                <a:r>
                  <a:rPr kumimoji="1" lang="en-US" altLang="ja-JP" sz="16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Age&gt;70 </a:t>
                </a:r>
                <a:r>
                  <a:rPr kumimoji="1" lang="ja-JP" altLang="en-US" sz="16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の時の正解率は</a:t>
                </a:r>
                <a:endParaRPr kumimoji="1" lang="en-US" altLang="ja-JP" sz="16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endParaRPr>
              </a:p>
              <a:p>
                <a:pPr algn="ctr"/>
                <a:r>
                  <a:rPr kumimoji="1" lang="ja-JP" altLang="en-US" sz="16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下がったけど</a:t>
                </a:r>
                <a:r>
                  <a:rPr kumimoji="1" lang="en-US" altLang="ja-JP" sz="16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a:t>
                </a:r>
                <a:endParaRPr kumimoji="1" lang="ja-JP" altLang="en-US" sz="16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53" name="左大かっこ 52">
                <a:extLst>
                  <a:ext uri="{FF2B5EF4-FFF2-40B4-BE49-F238E27FC236}">
                    <a16:creationId xmlns:a16="http://schemas.microsoft.com/office/drawing/2014/main" id="{096A9A36-9D3C-4490-BF29-AED0E7D3916E}"/>
                  </a:ext>
                </a:extLst>
              </p:cNvPr>
              <p:cNvSpPr/>
              <p:nvPr/>
            </p:nvSpPr>
            <p:spPr>
              <a:xfrm>
                <a:off x="5958321" y="4150909"/>
                <a:ext cx="123825" cy="615188"/>
              </a:xfrm>
              <a:prstGeom prst="leftBracket">
                <a:avLst>
                  <a:gd name="adj" fmla="val 293453"/>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6" name="左大かっこ 55">
                <a:extLst>
                  <a:ext uri="{FF2B5EF4-FFF2-40B4-BE49-F238E27FC236}">
                    <a16:creationId xmlns:a16="http://schemas.microsoft.com/office/drawing/2014/main" id="{0AEAD24E-1870-4E0F-9BB6-F6CBA0D89747}"/>
                  </a:ext>
                </a:extLst>
              </p:cNvPr>
              <p:cNvSpPr/>
              <p:nvPr/>
            </p:nvSpPr>
            <p:spPr>
              <a:xfrm rot="10800000">
                <a:off x="8279079" y="4150909"/>
                <a:ext cx="123825" cy="615188"/>
              </a:xfrm>
              <a:prstGeom prst="leftBracket">
                <a:avLst>
                  <a:gd name="adj" fmla="val 293453"/>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57" name="グループ化 56">
            <a:extLst>
              <a:ext uri="{FF2B5EF4-FFF2-40B4-BE49-F238E27FC236}">
                <a16:creationId xmlns:a16="http://schemas.microsoft.com/office/drawing/2014/main" id="{08DE591C-DE61-4F11-9B5B-F122BA8C784C}"/>
              </a:ext>
            </a:extLst>
          </p:cNvPr>
          <p:cNvGrpSpPr/>
          <p:nvPr/>
        </p:nvGrpSpPr>
        <p:grpSpPr>
          <a:xfrm>
            <a:off x="3210171" y="5055297"/>
            <a:ext cx="6051665" cy="1526461"/>
            <a:chOff x="3210171" y="4998147"/>
            <a:chExt cx="6051665" cy="1526461"/>
          </a:xfrm>
        </p:grpSpPr>
        <p:grpSp>
          <p:nvGrpSpPr>
            <p:cNvPr id="49" name="グループ化 48">
              <a:extLst>
                <a:ext uri="{FF2B5EF4-FFF2-40B4-BE49-F238E27FC236}">
                  <a16:creationId xmlns:a16="http://schemas.microsoft.com/office/drawing/2014/main" id="{DB2A7CB5-7E59-4554-A127-AB3A61B27D38}"/>
                </a:ext>
              </a:extLst>
            </p:cNvPr>
            <p:cNvGrpSpPr/>
            <p:nvPr/>
          </p:nvGrpSpPr>
          <p:grpSpPr>
            <a:xfrm>
              <a:off x="3210171" y="5085935"/>
              <a:ext cx="4421493" cy="1438673"/>
              <a:chOff x="3210171" y="5085935"/>
              <a:chExt cx="4421493" cy="1438673"/>
            </a:xfrm>
          </p:grpSpPr>
          <p:grpSp>
            <p:nvGrpSpPr>
              <p:cNvPr id="48" name="グループ化 47">
                <a:extLst>
                  <a:ext uri="{FF2B5EF4-FFF2-40B4-BE49-F238E27FC236}">
                    <a16:creationId xmlns:a16="http://schemas.microsoft.com/office/drawing/2014/main" id="{72F4F10B-8F17-4B0B-940D-471FB9BE5FB0}"/>
                  </a:ext>
                </a:extLst>
              </p:cNvPr>
              <p:cNvGrpSpPr/>
              <p:nvPr/>
            </p:nvGrpSpPr>
            <p:grpSpPr>
              <a:xfrm>
                <a:off x="3210171" y="5085935"/>
                <a:ext cx="4421493" cy="1222957"/>
                <a:chOff x="2488798" y="5208671"/>
                <a:chExt cx="4421493" cy="1222957"/>
              </a:xfrm>
            </p:grpSpPr>
            <p:pic>
              <p:nvPicPr>
                <p:cNvPr id="16" name="図 15" descr="抽象, 挿絵 が含まれている画像&#10;&#10;自動的に生成された説明">
                  <a:extLst>
                    <a:ext uri="{FF2B5EF4-FFF2-40B4-BE49-F238E27FC236}">
                      <a16:creationId xmlns:a16="http://schemas.microsoft.com/office/drawing/2014/main" id="{CF565BB2-5F03-46F1-9EB0-793DBB638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975" y="5688293"/>
                  <a:ext cx="622249" cy="583752"/>
                </a:xfrm>
                <a:prstGeom prst="rect">
                  <a:avLst/>
                </a:prstGeom>
              </p:spPr>
            </p:pic>
            <p:pic>
              <p:nvPicPr>
                <p:cNvPr id="18" name="図 17" descr="アイコン&#10;&#10;自動的に生成された説明">
                  <a:extLst>
                    <a:ext uri="{FF2B5EF4-FFF2-40B4-BE49-F238E27FC236}">
                      <a16:creationId xmlns:a16="http://schemas.microsoft.com/office/drawing/2014/main" id="{9A33F0F9-99D2-4BBE-8F43-97D4B8C5A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328" y="5672169"/>
                  <a:ext cx="379963" cy="615188"/>
                </a:xfrm>
                <a:prstGeom prst="rect">
                  <a:avLst/>
                </a:prstGeom>
              </p:spPr>
            </p:pic>
            <p:sp>
              <p:nvSpPr>
                <p:cNvPr id="20" name="テキスト ボックス 19">
                  <a:extLst>
                    <a:ext uri="{FF2B5EF4-FFF2-40B4-BE49-F238E27FC236}">
                      <a16:creationId xmlns:a16="http://schemas.microsoft.com/office/drawing/2014/main" id="{39EEBA32-10AD-48E9-9753-D4CFFA28E8BA}"/>
                    </a:ext>
                  </a:extLst>
                </p:cNvPr>
                <p:cNvSpPr txBox="1"/>
                <p:nvPr/>
              </p:nvSpPr>
              <p:spPr>
                <a:xfrm>
                  <a:off x="4523379" y="5208671"/>
                  <a:ext cx="915133" cy="615187"/>
                </a:xfrm>
                <a:prstGeom prst="rect">
                  <a:avLst/>
                </a:prstGeom>
                <a:solidFill>
                  <a:schemeClr val="tx1">
                    <a:lumMod val="10000"/>
                    <a:lumOff val="90000"/>
                  </a:schemeClr>
                </a:solidFill>
              </p:spPr>
              <p:txBody>
                <a:bodyPr wrap="square" anchor="ctr">
                  <a:noAutofit/>
                </a:bodyPr>
                <a:lstStyle/>
                <a:p>
                  <a:pPr algn="ctr"/>
                  <a:r>
                    <a:rPr kumimoji="1" lang="en-US" altLang="ja-JP" sz="2000" dirty="0">
                      <a:latin typeface="+mj-lt"/>
                      <a:ea typeface="Mgen+ 2c heavy" panose="020B0802020203020207" pitchFamily="50" charset="-128"/>
                      <a:cs typeface="Mgen+ 2c heavy" panose="020B0802020203020207" pitchFamily="50" charset="-128"/>
                    </a:rPr>
                    <a:t>Acc: 98%</a:t>
                  </a:r>
                  <a:endParaRPr kumimoji="1" lang="en-US" altLang="ja-JP" sz="2000" dirty="0">
                    <a:solidFill>
                      <a:schemeClr val="tx1"/>
                    </a:solidFill>
                    <a:latin typeface="+mj-lt"/>
                    <a:ea typeface="Mgen+ 2c heavy" panose="020B0802020203020207" pitchFamily="50" charset="-128"/>
                    <a:cs typeface="Mgen+ 2c heavy" panose="020B0802020203020207" pitchFamily="50" charset="-128"/>
                  </a:endParaRPr>
                </a:p>
              </p:txBody>
            </p:sp>
            <p:grpSp>
              <p:nvGrpSpPr>
                <p:cNvPr id="31" name="グループ化 30">
                  <a:extLst>
                    <a:ext uri="{FF2B5EF4-FFF2-40B4-BE49-F238E27FC236}">
                      <a16:creationId xmlns:a16="http://schemas.microsoft.com/office/drawing/2014/main" id="{5C9328E2-656D-4004-9A23-5BC54DAFFB48}"/>
                    </a:ext>
                  </a:extLst>
                </p:cNvPr>
                <p:cNvGrpSpPr/>
                <p:nvPr/>
              </p:nvGrpSpPr>
              <p:grpSpPr>
                <a:xfrm>
                  <a:off x="2488798" y="5297970"/>
                  <a:ext cx="622249" cy="1133658"/>
                  <a:chOff x="795070" y="3840481"/>
                  <a:chExt cx="622249" cy="1133658"/>
                </a:xfrm>
              </p:grpSpPr>
              <p:pic>
                <p:nvPicPr>
                  <p:cNvPr id="32" name="図 31">
                    <a:extLst>
                      <a:ext uri="{FF2B5EF4-FFF2-40B4-BE49-F238E27FC236}">
                        <a16:creationId xmlns:a16="http://schemas.microsoft.com/office/drawing/2014/main" id="{0469E214-3E7D-49C1-B4E9-6614654410E5}"/>
                      </a:ext>
                    </a:extLst>
                  </p:cNvPr>
                  <p:cNvPicPr>
                    <a:picLocks noChangeAspect="1"/>
                  </p:cNvPicPr>
                  <p:nvPr/>
                </p:nvPicPr>
                <p:blipFill rotWithShape="1">
                  <a:blip r:embed="rId5"/>
                  <a:srcRect l="820" t="32627" r="90132" b="21641"/>
                  <a:stretch/>
                </p:blipFill>
                <p:spPr>
                  <a:xfrm>
                    <a:off x="795070" y="3840481"/>
                    <a:ext cx="622249" cy="1133658"/>
                  </a:xfrm>
                  <a:prstGeom prst="rect">
                    <a:avLst/>
                  </a:prstGeom>
                </p:spPr>
              </p:pic>
              <p:sp>
                <p:nvSpPr>
                  <p:cNvPr id="33" name="正方形/長方形 32">
                    <a:extLst>
                      <a:ext uri="{FF2B5EF4-FFF2-40B4-BE49-F238E27FC236}">
                        <a16:creationId xmlns:a16="http://schemas.microsoft.com/office/drawing/2014/main" id="{707B0A45-31F1-494D-B1C9-6B939ACA8FA4}"/>
                      </a:ext>
                    </a:extLst>
                  </p:cNvPr>
                  <p:cNvSpPr/>
                  <p:nvPr/>
                </p:nvSpPr>
                <p:spPr>
                  <a:xfrm>
                    <a:off x="1356360" y="4416613"/>
                    <a:ext cx="60959" cy="279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矢印: 右 33">
                  <a:extLst>
                    <a:ext uri="{FF2B5EF4-FFF2-40B4-BE49-F238E27FC236}">
                      <a16:creationId xmlns:a16="http://schemas.microsoft.com/office/drawing/2014/main" id="{0F2ECDD0-35D9-4725-A708-193AA53DE65E}"/>
                    </a:ext>
                  </a:extLst>
                </p:cNvPr>
                <p:cNvSpPr/>
                <p:nvPr/>
              </p:nvSpPr>
              <p:spPr>
                <a:xfrm>
                  <a:off x="3305916" y="5688293"/>
                  <a:ext cx="503339"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0363DC72-6D92-46DD-B7F9-EC6A3135AC97}"/>
                    </a:ext>
                  </a:extLst>
                </p:cNvPr>
                <p:cNvSpPr/>
                <p:nvPr/>
              </p:nvSpPr>
              <p:spPr>
                <a:xfrm>
                  <a:off x="5653078" y="5744910"/>
                  <a:ext cx="503339"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テキスト ボックス 50">
                <a:extLst>
                  <a:ext uri="{FF2B5EF4-FFF2-40B4-BE49-F238E27FC236}">
                    <a16:creationId xmlns:a16="http://schemas.microsoft.com/office/drawing/2014/main" id="{189638C5-A6C0-4CC9-A62B-0BED59F2F0C6}"/>
                  </a:ext>
                </a:extLst>
              </p:cNvPr>
              <p:cNvSpPr txBox="1"/>
              <p:nvPr/>
            </p:nvSpPr>
            <p:spPr>
              <a:xfrm>
                <a:off x="4433506" y="6103999"/>
                <a:ext cx="1430353" cy="420609"/>
              </a:xfrm>
              <a:prstGeom prst="rect">
                <a:avLst/>
              </a:prstGeom>
              <a:noFill/>
            </p:spPr>
            <p:txBody>
              <a:bodyPr wrap="square" anchor="ctr">
                <a:noAutofit/>
              </a:bodyPr>
              <a:lstStyle/>
              <a:p>
                <a:pPr algn="ctr"/>
                <a:r>
                  <a:rPr kumimoji="1" lang="ja-JP" altLang="en-US" sz="1600" dirty="0"/>
                  <a:t>新モデル</a:t>
                </a:r>
                <a:endParaRPr kumimoji="1" lang="en-US" altLang="ja-JP" sz="1600" dirty="0"/>
              </a:p>
            </p:txBody>
          </p:sp>
        </p:grpSp>
        <p:sp>
          <p:nvSpPr>
            <p:cNvPr id="59" name="思考の吹き出し: 雲形 58">
              <a:extLst>
                <a:ext uri="{FF2B5EF4-FFF2-40B4-BE49-F238E27FC236}">
                  <a16:creationId xmlns:a16="http://schemas.microsoft.com/office/drawing/2014/main" id="{1B08A276-CA37-4854-9F8D-AB0D97EEDA90}"/>
                </a:ext>
              </a:extLst>
            </p:cNvPr>
            <p:cNvSpPr/>
            <p:nvPr/>
          </p:nvSpPr>
          <p:spPr>
            <a:xfrm>
              <a:off x="7547728" y="4998147"/>
              <a:ext cx="1714108" cy="455765"/>
            </a:xfrm>
            <a:prstGeom prst="cloudCallout">
              <a:avLst>
                <a:gd name="adj1" fmla="val -41491"/>
                <a:gd name="adj2" fmla="val 81578"/>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0" name="テキスト ボックス 59">
              <a:extLst>
                <a:ext uri="{FF2B5EF4-FFF2-40B4-BE49-F238E27FC236}">
                  <a16:creationId xmlns:a16="http://schemas.microsoft.com/office/drawing/2014/main" id="{2E98A9FB-7E2F-418A-A060-0453B7086067}"/>
                </a:ext>
              </a:extLst>
            </p:cNvPr>
            <p:cNvSpPr txBox="1"/>
            <p:nvPr/>
          </p:nvSpPr>
          <p:spPr>
            <a:xfrm>
              <a:off x="7651993" y="5052631"/>
              <a:ext cx="1505577" cy="369332"/>
            </a:xfrm>
            <a:prstGeom prst="rect">
              <a:avLst/>
            </a:prstGeom>
            <a:noFill/>
          </p:spPr>
          <p:txBody>
            <a:bodyPr wrap="square">
              <a:spAutoFit/>
            </a:bodyPr>
            <a:lstStyle/>
            <a:p>
              <a:pPr algn="ctr"/>
              <a:r>
                <a:rPr kumimoji="1" lang="ja-JP" altLang="en-US" dirty="0">
                  <a:solidFill>
                    <a:schemeClr val="tx1"/>
                  </a:solidFill>
                </a:rPr>
                <a:t>！？！！？</a:t>
              </a:r>
            </a:p>
          </p:txBody>
        </p:sp>
      </p:grpSp>
    </p:spTree>
    <p:extLst>
      <p:ext uri="{BB962C8B-B14F-4D97-AF65-F5344CB8AC3E}">
        <p14:creationId xmlns:p14="http://schemas.microsoft.com/office/powerpoint/2010/main" val="3501600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63E2C8-F6DC-4987-A34E-39718660F9C0}"/>
              </a:ext>
            </a:extLst>
          </p:cNvPr>
          <p:cNvSpPr>
            <a:spLocks noGrp="1"/>
          </p:cNvSpPr>
          <p:nvPr>
            <p:ph type="title"/>
          </p:nvPr>
        </p:nvSpPr>
        <p:spPr/>
        <p:txBody>
          <a:bodyPr/>
          <a:lstStyle/>
          <a:p>
            <a:r>
              <a:rPr lang="en-US" altLang="ja-JP" dirty="0"/>
              <a:t>Human-AI Collaboration</a:t>
            </a:r>
            <a:r>
              <a:rPr lang="ja-JP" altLang="en-US" dirty="0"/>
              <a:t>：モデルへの要件</a:t>
            </a:r>
            <a:endParaRPr kumimoji="1" lang="ja-JP" altLang="en-US" dirty="0"/>
          </a:p>
        </p:txBody>
      </p:sp>
      <p:sp>
        <p:nvSpPr>
          <p:cNvPr id="4" name="スライド番号プレースホルダー 3">
            <a:extLst>
              <a:ext uri="{FF2B5EF4-FFF2-40B4-BE49-F238E27FC236}">
                <a16:creationId xmlns:a16="http://schemas.microsoft.com/office/drawing/2014/main" id="{A5237249-CC51-4357-9173-BCF04D0FCEB1}"/>
              </a:ext>
            </a:extLst>
          </p:cNvPr>
          <p:cNvSpPr>
            <a:spLocks noGrp="1"/>
          </p:cNvSpPr>
          <p:nvPr>
            <p:ph type="sldNum" sz="quarter" idx="12"/>
          </p:nvPr>
        </p:nvSpPr>
        <p:spPr/>
        <p:txBody>
          <a:bodyPr/>
          <a:lstStyle/>
          <a:p>
            <a:fld id="{FCEFF6DB-0D4D-4D2A-B40A-7B2D87546AB8}" type="slidenum">
              <a:rPr kumimoji="1" lang="ja-JP" altLang="en-US" smtClean="0"/>
              <a:pPr/>
              <a:t>17</a:t>
            </a:fld>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548D2F24-01C0-43DF-B5FF-721848DFAB5C}"/>
              </a:ext>
            </a:extLst>
          </p:cNvPr>
          <p:cNvSpPr txBox="1"/>
          <p:nvPr/>
        </p:nvSpPr>
        <p:spPr>
          <a:xfrm>
            <a:off x="308150" y="6431473"/>
            <a:ext cx="2138248" cy="307777"/>
          </a:xfrm>
          <a:prstGeom prst="rect">
            <a:avLst/>
          </a:prstGeom>
          <a:noFill/>
        </p:spPr>
        <p:txBody>
          <a:bodyPr wrap="square">
            <a:spAutoFit/>
          </a:bodyPr>
          <a:lstStyle/>
          <a:p>
            <a:r>
              <a:rPr lang="en-US" altLang="ja-JP" sz="1400" dirty="0"/>
              <a:t>[Bansal+ HCOMP19]</a:t>
            </a:r>
            <a:endParaRPr lang="ja-JP" altLang="en-US" sz="1400" dirty="0"/>
          </a:p>
        </p:txBody>
      </p:sp>
      <p:grpSp>
        <p:nvGrpSpPr>
          <p:cNvPr id="17" name="グループ化 16">
            <a:extLst>
              <a:ext uri="{FF2B5EF4-FFF2-40B4-BE49-F238E27FC236}">
                <a16:creationId xmlns:a16="http://schemas.microsoft.com/office/drawing/2014/main" id="{41985D61-17F0-44F9-9AD6-28E114465F0D}"/>
              </a:ext>
            </a:extLst>
          </p:cNvPr>
          <p:cNvGrpSpPr/>
          <p:nvPr/>
        </p:nvGrpSpPr>
        <p:grpSpPr>
          <a:xfrm>
            <a:off x="739691" y="1024163"/>
            <a:ext cx="10001918" cy="584775"/>
            <a:chOff x="744378" y="1205138"/>
            <a:chExt cx="10001918" cy="584775"/>
          </a:xfrm>
        </p:grpSpPr>
        <p:sp>
          <p:nvSpPr>
            <p:cNvPr id="6" name="楕円 5">
              <a:extLst>
                <a:ext uri="{FF2B5EF4-FFF2-40B4-BE49-F238E27FC236}">
                  <a16:creationId xmlns:a16="http://schemas.microsoft.com/office/drawing/2014/main" id="{49E8DBDF-C4DF-42C3-AA06-552F71A59E5D}"/>
                </a:ext>
              </a:extLst>
            </p:cNvPr>
            <p:cNvSpPr/>
            <p:nvPr/>
          </p:nvSpPr>
          <p:spPr>
            <a:xfrm>
              <a:off x="744378" y="1233294"/>
              <a:ext cx="528463" cy="5284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1</a:t>
              </a:r>
              <a:endParaRPr kumimoji="1" lang="ja-JP" altLang="en-US" sz="2800" dirty="0"/>
            </a:p>
          </p:txBody>
        </p:sp>
        <p:sp>
          <p:nvSpPr>
            <p:cNvPr id="7" name="テキスト ボックス 6">
              <a:extLst>
                <a:ext uri="{FF2B5EF4-FFF2-40B4-BE49-F238E27FC236}">
                  <a16:creationId xmlns:a16="http://schemas.microsoft.com/office/drawing/2014/main" id="{158BD05C-D2BE-4AAF-9587-E16806F0FDCC}"/>
                </a:ext>
              </a:extLst>
            </p:cNvPr>
            <p:cNvSpPr txBox="1"/>
            <p:nvPr/>
          </p:nvSpPr>
          <p:spPr>
            <a:xfrm>
              <a:off x="1417389" y="1205138"/>
              <a:ext cx="9328907" cy="584775"/>
            </a:xfrm>
            <a:prstGeom prst="rect">
              <a:avLst/>
            </a:prstGeom>
            <a:noFill/>
          </p:spPr>
          <p:txBody>
            <a:bodyPr wrap="square">
              <a:spAutoFit/>
            </a:bodyPr>
            <a:lstStyle/>
            <a:p>
              <a:r>
                <a:rPr lang="en-US" altLang="ja-JP" sz="3200" dirty="0">
                  <a:solidFill>
                    <a:schemeClr val="accent1"/>
                  </a:solidFill>
                  <a:latin typeface="+mj-lt"/>
                  <a:cs typeface="Mgen+ 2c heavy" panose="020B0802020203020207" pitchFamily="50" charset="-128"/>
                </a:rPr>
                <a:t>Parsimonious Error Boundaries</a:t>
              </a:r>
            </a:p>
          </p:txBody>
        </p:sp>
      </p:grpSp>
      <p:grpSp>
        <p:nvGrpSpPr>
          <p:cNvPr id="16" name="グループ化 15">
            <a:extLst>
              <a:ext uri="{FF2B5EF4-FFF2-40B4-BE49-F238E27FC236}">
                <a16:creationId xmlns:a16="http://schemas.microsoft.com/office/drawing/2014/main" id="{ABDBD693-642A-45E5-982F-49C5BA8FDEEA}"/>
              </a:ext>
            </a:extLst>
          </p:cNvPr>
          <p:cNvGrpSpPr/>
          <p:nvPr/>
        </p:nvGrpSpPr>
        <p:grpSpPr>
          <a:xfrm>
            <a:off x="742034" y="2286222"/>
            <a:ext cx="10001918" cy="584775"/>
            <a:chOff x="744378" y="2162370"/>
            <a:chExt cx="10001918" cy="584775"/>
          </a:xfrm>
        </p:grpSpPr>
        <p:sp>
          <p:nvSpPr>
            <p:cNvPr id="8" name="楕円 7">
              <a:extLst>
                <a:ext uri="{FF2B5EF4-FFF2-40B4-BE49-F238E27FC236}">
                  <a16:creationId xmlns:a16="http://schemas.microsoft.com/office/drawing/2014/main" id="{9A2899F7-2291-4A38-8CF5-15695BF37BA8}"/>
                </a:ext>
              </a:extLst>
            </p:cNvPr>
            <p:cNvSpPr/>
            <p:nvPr/>
          </p:nvSpPr>
          <p:spPr>
            <a:xfrm>
              <a:off x="744378" y="2190526"/>
              <a:ext cx="528463" cy="5284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2</a:t>
              </a:r>
              <a:endParaRPr kumimoji="1" lang="ja-JP" altLang="en-US" sz="2800" dirty="0"/>
            </a:p>
          </p:txBody>
        </p:sp>
        <p:sp>
          <p:nvSpPr>
            <p:cNvPr id="9" name="テキスト ボックス 8">
              <a:extLst>
                <a:ext uri="{FF2B5EF4-FFF2-40B4-BE49-F238E27FC236}">
                  <a16:creationId xmlns:a16="http://schemas.microsoft.com/office/drawing/2014/main" id="{00127818-24A7-4949-AEB2-EC61BDDDDAD2}"/>
                </a:ext>
              </a:extLst>
            </p:cNvPr>
            <p:cNvSpPr txBox="1"/>
            <p:nvPr/>
          </p:nvSpPr>
          <p:spPr>
            <a:xfrm>
              <a:off x="1417389" y="2162370"/>
              <a:ext cx="9328907" cy="584775"/>
            </a:xfrm>
            <a:prstGeom prst="rect">
              <a:avLst/>
            </a:prstGeom>
            <a:noFill/>
          </p:spPr>
          <p:txBody>
            <a:bodyPr wrap="square">
              <a:spAutoFit/>
            </a:bodyPr>
            <a:lstStyle/>
            <a:p>
              <a:r>
                <a:rPr lang="en-US" altLang="ja-JP" sz="3200" dirty="0">
                  <a:solidFill>
                    <a:schemeClr val="accent1"/>
                  </a:solidFill>
                  <a:latin typeface="+mj-lt"/>
                  <a:cs typeface="Mgen+ 2c heavy" panose="020B0802020203020207" pitchFamily="50" charset="-128"/>
                </a:rPr>
                <a:t>Small Stochasticity of System Errors</a:t>
              </a:r>
            </a:p>
          </p:txBody>
        </p:sp>
      </p:grpSp>
      <p:grpSp>
        <p:nvGrpSpPr>
          <p:cNvPr id="15" name="グループ化 14">
            <a:extLst>
              <a:ext uri="{FF2B5EF4-FFF2-40B4-BE49-F238E27FC236}">
                <a16:creationId xmlns:a16="http://schemas.microsoft.com/office/drawing/2014/main" id="{B9100AF3-F08B-4C30-AD4F-B34C5572574E}"/>
              </a:ext>
            </a:extLst>
          </p:cNvPr>
          <p:cNvGrpSpPr/>
          <p:nvPr/>
        </p:nvGrpSpPr>
        <p:grpSpPr>
          <a:xfrm>
            <a:off x="744378" y="3548281"/>
            <a:ext cx="10001918" cy="584775"/>
            <a:chOff x="744378" y="3219453"/>
            <a:chExt cx="10001918" cy="584775"/>
          </a:xfrm>
        </p:grpSpPr>
        <p:sp>
          <p:nvSpPr>
            <p:cNvPr id="10" name="楕円 9">
              <a:extLst>
                <a:ext uri="{FF2B5EF4-FFF2-40B4-BE49-F238E27FC236}">
                  <a16:creationId xmlns:a16="http://schemas.microsoft.com/office/drawing/2014/main" id="{81909666-79BA-4D93-A740-84943AAE1271}"/>
                </a:ext>
              </a:extLst>
            </p:cNvPr>
            <p:cNvSpPr/>
            <p:nvPr/>
          </p:nvSpPr>
          <p:spPr>
            <a:xfrm>
              <a:off x="744378" y="3247609"/>
              <a:ext cx="528463" cy="5284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3</a:t>
              </a:r>
              <a:endParaRPr kumimoji="1" lang="ja-JP" altLang="en-US" sz="2800" dirty="0"/>
            </a:p>
          </p:txBody>
        </p:sp>
        <p:sp>
          <p:nvSpPr>
            <p:cNvPr id="11" name="テキスト ボックス 10">
              <a:extLst>
                <a:ext uri="{FF2B5EF4-FFF2-40B4-BE49-F238E27FC236}">
                  <a16:creationId xmlns:a16="http://schemas.microsoft.com/office/drawing/2014/main" id="{F1CB63DE-7BB7-43A2-A23E-EDCAEF1D93E1}"/>
                </a:ext>
              </a:extLst>
            </p:cNvPr>
            <p:cNvSpPr txBox="1"/>
            <p:nvPr/>
          </p:nvSpPr>
          <p:spPr>
            <a:xfrm>
              <a:off x="1417389" y="3219453"/>
              <a:ext cx="9328907" cy="584775"/>
            </a:xfrm>
            <a:prstGeom prst="rect">
              <a:avLst/>
            </a:prstGeom>
            <a:noFill/>
          </p:spPr>
          <p:txBody>
            <a:bodyPr wrap="square">
              <a:spAutoFit/>
            </a:bodyPr>
            <a:lstStyle/>
            <a:p>
              <a:r>
                <a:rPr lang="en-US" altLang="ja-JP" sz="3200" dirty="0">
                  <a:solidFill>
                    <a:schemeClr val="accent1"/>
                  </a:solidFill>
                  <a:latin typeface="+mj-lt"/>
                  <a:cs typeface="Mgen+ 2c heavy" panose="020B0802020203020207" pitchFamily="50" charset="-128"/>
                </a:rPr>
                <a:t>Low Task Dimensionality</a:t>
              </a:r>
            </a:p>
          </p:txBody>
        </p:sp>
      </p:grpSp>
      <p:grpSp>
        <p:nvGrpSpPr>
          <p:cNvPr id="14" name="グループ化 13">
            <a:extLst>
              <a:ext uri="{FF2B5EF4-FFF2-40B4-BE49-F238E27FC236}">
                <a16:creationId xmlns:a16="http://schemas.microsoft.com/office/drawing/2014/main" id="{C04D7F22-B670-4AD4-9EB7-26CA78603046}"/>
              </a:ext>
            </a:extLst>
          </p:cNvPr>
          <p:cNvGrpSpPr/>
          <p:nvPr/>
        </p:nvGrpSpPr>
        <p:grpSpPr>
          <a:xfrm>
            <a:off x="737348" y="4810339"/>
            <a:ext cx="10001918" cy="584775"/>
            <a:chOff x="737348" y="4181689"/>
            <a:chExt cx="10001918" cy="584775"/>
          </a:xfrm>
        </p:grpSpPr>
        <p:sp>
          <p:nvSpPr>
            <p:cNvPr id="12" name="楕円 11">
              <a:extLst>
                <a:ext uri="{FF2B5EF4-FFF2-40B4-BE49-F238E27FC236}">
                  <a16:creationId xmlns:a16="http://schemas.microsoft.com/office/drawing/2014/main" id="{384CC43A-6CBD-443C-B258-27568C62525C}"/>
                </a:ext>
              </a:extLst>
            </p:cNvPr>
            <p:cNvSpPr/>
            <p:nvPr/>
          </p:nvSpPr>
          <p:spPr>
            <a:xfrm>
              <a:off x="737348" y="4209845"/>
              <a:ext cx="528463" cy="5284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4</a:t>
              </a:r>
              <a:endParaRPr kumimoji="1" lang="ja-JP" altLang="en-US" sz="2800" dirty="0"/>
            </a:p>
          </p:txBody>
        </p:sp>
        <p:sp>
          <p:nvSpPr>
            <p:cNvPr id="13" name="テキスト ボックス 12">
              <a:extLst>
                <a:ext uri="{FF2B5EF4-FFF2-40B4-BE49-F238E27FC236}">
                  <a16:creationId xmlns:a16="http://schemas.microsoft.com/office/drawing/2014/main" id="{4E390577-BB8B-4408-A6F7-E7C68FF59338}"/>
                </a:ext>
              </a:extLst>
            </p:cNvPr>
            <p:cNvSpPr txBox="1"/>
            <p:nvPr/>
          </p:nvSpPr>
          <p:spPr>
            <a:xfrm>
              <a:off x="1410359" y="4181689"/>
              <a:ext cx="9328907" cy="584775"/>
            </a:xfrm>
            <a:prstGeom prst="rect">
              <a:avLst/>
            </a:prstGeom>
            <a:noFill/>
          </p:spPr>
          <p:txBody>
            <a:bodyPr wrap="square">
              <a:spAutoFit/>
            </a:bodyPr>
            <a:lstStyle/>
            <a:p>
              <a:r>
                <a:rPr lang="en-US" altLang="ja-JP" sz="3200" dirty="0">
                  <a:solidFill>
                    <a:schemeClr val="accent1"/>
                  </a:solidFill>
                  <a:latin typeface="+mj-lt"/>
                  <a:cs typeface="Mgen+ 2c heavy" panose="020B0802020203020207" pitchFamily="50" charset="-128"/>
                </a:rPr>
                <a:t>Backward Compatibility of Error Boundaries</a:t>
              </a:r>
            </a:p>
          </p:txBody>
        </p:sp>
      </p:grpSp>
      <p:sp>
        <p:nvSpPr>
          <p:cNvPr id="18" name="テキスト ボックス 17">
            <a:extLst>
              <a:ext uri="{FF2B5EF4-FFF2-40B4-BE49-F238E27FC236}">
                <a16:creationId xmlns:a16="http://schemas.microsoft.com/office/drawing/2014/main" id="{DF0FB229-11DD-403D-B5D4-4D45CC7587C3}"/>
              </a:ext>
            </a:extLst>
          </p:cNvPr>
          <p:cNvSpPr txBox="1"/>
          <p:nvPr/>
        </p:nvSpPr>
        <p:spPr>
          <a:xfrm>
            <a:off x="1417389" y="1642903"/>
            <a:ext cx="9328907" cy="461665"/>
          </a:xfrm>
          <a:prstGeom prst="rect">
            <a:avLst/>
          </a:prstGeom>
          <a:noFill/>
        </p:spPr>
        <p:txBody>
          <a:bodyPr wrap="square">
            <a:spAutoFit/>
          </a:bodyPr>
          <a:lstStyle/>
          <a:p>
            <a:r>
              <a:rPr lang="ja-JP" altLang="en-US" sz="2400" dirty="0">
                <a:latin typeface="+mj-lt"/>
                <a:cs typeface="Mgen+ 2c heavy" panose="020B0802020203020207" pitchFamily="50" charset="-128"/>
              </a:rPr>
              <a:t>エラー境界が単純であること</a:t>
            </a:r>
            <a:endParaRPr lang="en-US" altLang="ja-JP" sz="2400" dirty="0">
              <a:latin typeface="+mj-lt"/>
              <a:cs typeface="Mgen+ 2c heavy" panose="020B0802020203020207" pitchFamily="50" charset="-128"/>
            </a:endParaRPr>
          </a:p>
        </p:txBody>
      </p:sp>
      <p:sp>
        <p:nvSpPr>
          <p:cNvPr id="19" name="テキスト ボックス 18">
            <a:extLst>
              <a:ext uri="{FF2B5EF4-FFF2-40B4-BE49-F238E27FC236}">
                <a16:creationId xmlns:a16="http://schemas.microsoft.com/office/drawing/2014/main" id="{B63F1C50-B1C8-45CD-97A8-7D4C5F4DECB8}"/>
              </a:ext>
            </a:extLst>
          </p:cNvPr>
          <p:cNvSpPr txBox="1"/>
          <p:nvPr/>
        </p:nvSpPr>
        <p:spPr>
          <a:xfrm>
            <a:off x="1445704" y="2902506"/>
            <a:ext cx="9328907" cy="461665"/>
          </a:xfrm>
          <a:prstGeom prst="rect">
            <a:avLst/>
          </a:prstGeom>
          <a:noFill/>
        </p:spPr>
        <p:txBody>
          <a:bodyPr wrap="square">
            <a:spAutoFit/>
          </a:bodyPr>
          <a:lstStyle/>
          <a:p>
            <a:r>
              <a:rPr lang="ja-JP" altLang="en-US" sz="2400" dirty="0">
                <a:latin typeface="+mj-lt"/>
                <a:cs typeface="Mgen+ 2c heavy" panose="020B0802020203020207" pitchFamily="50" charset="-128"/>
              </a:rPr>
              <a:t>エラー境界に不確実性がないこと</a:t>
            </a:r>
            <a:endParaRPr lang="en-US" altLang="ja-JP" sz="2400" dirty="0">
              <a:latin typeface="+mj-lt"/>
              <a:cs typeface="Mgen+ 2c heavy" panose="020B0802020203020207" pitchFamily="50" charset="-128"/>
            </a:endParaRPr>
          </a:p>
        </p:txBody>
      </p:sp>
      <p:sp>
        <p:nvSpPr>
          <p:cNvPr id="20" name="テキスト ボックス 19">
            <a:extLst>
              <a:ext uri="{FF2B5EF4-FFF2-40B4-BE49-F238E27FC236}">
                <a16:creationId xmlns:a16="http://schemas.microsoft.com/office/drawing/2014/main" id="{56950174-1A46-4B86-B12D-B1630A706F8D}"/>
              </a:ext>
            </a:extLst>
          </p:cNvPr>
          <p:cNvSpPr txBox="1"/>
          <p:nvPr/>
        </p:nvSpPr>
        <p:spPr>
          <a:xfrm>
            <a:off x="1452734" y="4162109"/>
            <a:ext cx="9328907" cy="461665"/>
          </a:xfrm>
          <a:prstGeom prst="rect">
            <a:avLst/>
          </a:prstGeom>
          <a:noFill/>
        </p:spPr>
        <p:txBody>
          <a:bodyPr wrap="square">
            <a:spAutoFit/>
          </a:bodyPr>
          <a:lstStyle/>
          <a:p>
            <a:r>
              <a:rPr lang="ja-JP" altLang="en-US" sz="2400" dirty="0">
                <a:latin typeface="+mj-lt"/>
                <a:cs typeface="Mgen+ 2c heavy" panose="020B0802020203020207" pitchFamily="50" charset="-128"/>
              </a:rPr>
              <a:t>タスクの次元が低いこと</a:t>
            </a:r>
            <a:endParaRPr lang="en-US" altLang="ja-JP" sz="2400" dirty="0">
              <a:latin typeface="+mj-lt"/>
              <a:cs typeface="Mgen+ 2c heavy" panose="020B0802020203020207" pitchFamily="50" charset="-128"/>
            </a:endParaRPr>
          </a:p>
        </p:txBody>
      </p:sp>
      <p:sp>
        <p:nvSpPr>
          <p:cNvPr id="21" name="テキスト ボックス 20">
            <a:extLst>
              <a:ext uri="{FF2B5EF4-FFF2-40B4-BE49-F238E27FC236}">
                <a16:creationId xmlns:a16="http://schemas.microsoft.com/office/drawing/2014/main" id="{18500CB7-2F20-46D4-9E26-83079CD6137C}"/>
              </a:ext>
            </a:extLst>
          </p:cNvPr>
          <p:cNvSpPr txBox="1"/>
          <p:nvPr/>
        </p:nvSpPr>
        <p:spPr>
          <a:xfrm>
            <a:off x="1452734" y="5421713"/>
            <a:ext cx="9328907" cy="461665"/>
          </a:xfrm>
          <a:prstGeom prst="rect">
            <a:avLst/>
          </a:prstGeom>
          <a:noFill/>
        </p:spPr>
        <p:txBody>
          <a:bodyPr wrap="square">
            <a:spAutoFit/>
          </a:bodyPr>
          <a:lstStyle/>
          <a:p>
            <a:r>
              <a:rPr lang="ja-JP" altLang="en-US" sz="2400" dirty="0">
                <a:latin typeface="+mj-lt"/>
                <a:cs typeface="Mgen+ 2c heavy" panose="020B0802020203020207" pitchFamily="50" charset="-128"/>
              </a:rPr>
              <a:t>モデル更新時にエラー境界が大きく変化しないこと</a:t>
            </a:r>
            <a:endParaRPr lang="en-US" altLang="ja-JP" sz="2400" dirty="0">
              <a:latin typeface="+mj-lt"/>
              <a:cs typeface="Mgen+ 2c heavy" panose="020B0802020203020207" pitchFamily="50" charset="-128"/>
            </a:endParaRPr>
          </a:p>
        </p:txBody>
      </p:sp>
    </p:spTree>
    <p:extLst>
      <p:ext uri="{BB962C8B-B14F-4D97-AF65-F5344CB8AC3E}">
        <p14:creationId xmlns:p14="http://schemas.microsoft.com/office/powerpoint/2010/main" val="1368750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抽象, 挿絵 が含まれている画像&#10;&#10;自動的に生成された説明">
            <a:extLst>
              <a:ext uri="{FF2B5EF4-FFF2-40B4-BE49-F238E27FC236}">
                <a16:creationId xmlns:a16="http://schemas.microsoft.com/office/drawing/2014/main" id="{A1347DCE-1A38-4780-AD9F-833DC3D93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872" y="3301413"/>
            <a:ext cx="1112773" cy="1043929"/>
          </a:xfrm>
          <a:prstGeom prst="rect">
            <a:avLst/>
          </a:prstGeom>
        </p:spPr>
      </p:pic>
      <p:sp>
        <p:nvSpPr>
          <p:cNvPr id="2" name="タイトル 1">
            <a:extLst>
              <a:ext uri="{FF2B5EF4-FFF2-40B4-BE49-F238E27FC236}">
                <a16:creationId xmlns:a16="http://schemas.microsoft.com/office/drawing/2014/main" id="{21C859BE-9BE0-48FD-9A99-B630830759D9}"/>
              </a:ext>
            </a:extLst>
          </p:cNvPr>
          <p:cNvSpPr>
            <a:spLocks noGrp="1"/>
          </p:cNvSpPr>
          <p:nvPr>
            <p:ph type="title"/>
          </p:nvPr>
        </p:nvSpPr>
        <p:spPr/>
        <p:txBody>
          <a:bodyPr/>
          <a:lstStyle/>
          <a:p>
            <a:r>
              <a:rPr lang="ja-JP" altLang="en-US" dirty="0"/>
              <a:t>そのモデル、どう使う？－具体例（</a:t>
            </a:r>
            <a:r>
              <a:rPr lang="en-US" altLang="ja-JP" dirty="0"/>
              <a:t>1/2</a:t>
            </a:r>
            <a:r>
              <a:rPr lang="ja-JP" altLang="en-US" dirty="0"/>
              <a:t>）</a:t>
            </a:r>
            <a:endParaRPr kumimoji="1" lang="ja-JP" altLang="en-US" dirty="0"/>
          </a:p>
        </p:txBody>
      </p:sp>
      <p:sp>
        <p:nvSpPr>
          <p:cNvPr id="4" name="スライド番号プレースホルダー 3">
            <a:extLst>
              <a:ext uri="{FF2B5EF4-FFF2-40B4-BE49-F238E27FC236}">
                <a16:creationId xmlns:a16="http://schemas.microsoft.com/office/drawing/2014/main" id="{190F53DE-883C-410C-A27C-98909A88ABBD}"/>
              </a:ext>
            </a:extLst>
          </p:cNvPr>
          <p:cNvSpPr>
            <a:spLocks noGrp="1"/>
          </p:cNvSpPr>
          <p:nvPr>
            <p:ph type="sldNum" sz="quarter" idx="12"/>
          </p:nvPr>
        </p:nvSpPr>
        <p:spPr/>
        <p:txBody>
          <a:bodyPr/>
          <a:lstStyle/>
          <a:p>
            <a:fld id="{FCEFF6DB-0D4D-4D2A-B40A-7B2D87546AB8}" type="slidenum">
              <a:rPr kumimoji="1" lang="ja-JP" altLang="en-US" smtClean="0"/>
              <a:pPr/>
              <a:t>18</a:t>
            </a:fld>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EF823C8D-6472-4DF8-AC9A-CD8E5DD37E74}"/>
              </a:ext>
            </a:extLst>
          </p:cNvPr>
          <p:cNvSpPr/>
          <p:nvPr/>
        </p:nvSpPr>
        <p:spPr>
          <a:xfrm>
            <a:off x="553674" y="995344"/>
            <a:ext cx="10075178"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a:t>
            </a:r>
            <a:r>
              <a:rPr kumimoji="1" lang="ja-JP" altLang="en-US" sz="4000" dirty="0">
                <a:solidFill>
                  <a:schemeClr val="tx1"/>
                </a:solidFill>
              </a:rPr>
              <a:t>　モデルの出力をもとに人間が判断</a:t>
            </a:r>
            <a:endParaRPr kumimoji="1" lang="en-US" altLang="ja-JP" sz="4400" dirty="0">
              <a:solidFill>
                <a:schemeClr val="tx1"/>
              </a:solidFill>
            </a:endParaRPr>
          </a:p>
        </p:txBody>
      </p:sp>
      <p:sp>
        <p:nvSpPr>
          <p:cNvPr id="7" name="正方形/長方形 6">
            <a:extLst>
              <a:ext uri="{FF2B5EF4-FFF2-40B4-BE49-F238E27FC236}">
                <a16:creationId xmlns:a16="http://schemas.microsoft.com/office/drawing/2014/main" id="{E2D2ACDC-A8AE-4EAD-8790-00078151BBA3}"/>
              </a:ext>
            </a:extLst>
          </p:cNvPr>
          <p:cNvSpPr/>
          <p:nvPr/>
        </p:nvSpPr>
        <p:spPr>
          <a:xfrm>
            <a:off x="1729530" y="1638351"/>
            <a:ext cx="9931167"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rPr>
              <a:t>－　人間が全件見るが参考情報としてモデルを利用</a:t>
            </a:r>
            <a:endParaRPr kumimoji="1" lang="en-US" altLang="ja-JP" sz="2800" dirty="0">
              <a:solidFill>
                <a:schemeClr val="tx1"/>
              </a:solidFill>
            </a:endParaRPr>
          </a:p>
        </p:txBody>
      </p:sp>
      <p:sp>
        <p:nvSpPr>
          <p:cNvPr id="11" name="テキスト ボックス 10">
            <a:extLst>
              <a:ext uri="{FF2B5EF4-FFF2-40B4-BE49-F238E27FC236}">
                <a16:creationId xmlns:a16="http://schemas.microsoft.com/office/drawing/2014/main" id="{CF766173-3B8E-4F49-8509-A3B73C570F97}"/>
              </a:ext>
            </a:extLst>
          </p:cNvPr>
          <p:cNvSpPr txBox="1"/>
          <p:nvPr/>
        </p:nvSpPr>
        <p:spPr>
          <a:xfrm>
            <a:off x="308150" y="6371130"/>
            <a:ext cx="2138248" cy="307777"/>
          </a:xfrm>
          <a:prstGeom prst="rect">
            <a:avLst/>
          </a:prstGeom>
          <a:noFill/>
        </p:spPr>
        <p:txBody>
          <a:bodyPr wrap="square">
            <a:spAutoFit/>
          </a:bodyPr>
          <a:lstStyle/>
          <a:p>
            <a:r>
              <a:rPr lang="en-US" altLang="ja-JP" sz="1400" dirty="0"/>
              <a:t>[</a:t>
            </a:r>
            <a:r>
              <a:rPr lang="en-US" altLang="ja-JP" sz="1400" dirty="0" err="1"/>
              <a:t>Mozannar</a:t>
            </a:r>
            <a:r>
              <a:rPr lang="en-US" altLang="ja-JP" sz="1400" dirty="0"/>
              <a:t>+ ICML20]</a:t>
            </a:r>
            <a:endParaRPr lang="ja-JP" altLang="en-US" sz="1400" dirty="0"/>
          </a:p>
        </p:txBody>
      </p:sp>
      <p:graphicFrame>
        <p:nvGraphicFramePr>
          <p:cNvPr id="13" name="表 9">
            <a:extLst>
              <a:ext uri="{FF2B5EF4-FFF2-40B4-BE49-F238E27FC236}">
                <a16:creationId xmlns:a16="http://schemas.microsoft.com/office/drawing/2014/main" id="{A35B2F00-7BC4-4D37-8746-DF103386E5F4}"/>
              </a:ext>
            </a:extLst>
          </p:cNvPr>
          <p:cNvGraphicFramePr>
            <a:graphicFrameLocks noGrp="1"/>
          </p:cNvGraphicFramePr>
          <p:nvPr>
            <p:extLst>
              <p:ext uri="{D42A27DB-BD31-4B8C-83A1-F6EECF244321}">
                <p14:modId xmlns:p14="http://schemas.microsoft.com/office/powerpoint/2010/main" val="3169089518"/>
              </p:ext>
            </p:extLst>
          </p:nvPr>
        </p:nvGraphicFramePr>
        <p:xfrm>
          <a:off x="1293789" y="2593801"/>
          <a:ext cx="2367774" cy="1049559"/>
        </p:xfrm>
        <a:graphic>
          <a:graphicData uri="http://schemas.openxmlformats.org/drawingml/2006/table">
            <a:tbl>
              <a:tblPr>
                <a:tableStyleId>{5C22544A-7EE6-4342-B048-85BDC9FD1C3A}</a:tableStyleId>
              </a:tblPr>
              <a:tblGrid>
                <a:gridCol w="1183887">
                  <a:extLst>
                    <a:ext uri="{9D8B030D-6E8A-4147-A177-3AD203B41FA5}">
                      <a16:colId xmlns:a16="http://schemas.microsoft.com/office/drawing/2014/main" val="144820052"/>
                    </a:ext>
                  </a:extLst>
                </a:gridCol>
                <a:gridCol w="1183887">
                  <a:extLst>
                    <a:ext uri="{9D8B030D-6E8A-4147-A177-3AD203B41FA5}">
                      <a16:colId xmlns:a16="http://schemas.microsoft.com/office/drawing/2014/main" val="226543826"/>
                    </a:ext>
                  </a:extLst>
                </a:gridCol>
              </a:tblGrid>
              <a:tr h="466208">
                <a:tc rowSpan="2">
                  <a:txBody>
                    <a:bodyPr/>
                    <a:lstStyle/>
                    <a:p>
                      <a:pPr algn="ctr"/>
                      <a:r>
                        <a:rPr kumimoji="1" lang="ja-JP" altLang="en-US" sz="1800" b="0" dirty="0">
                          <a:solidFill>
                            <a:schemeClr val="tx1"/>
                          </a:solidFill>
                        </a:rPr>
                        <a:t>資産</a:t>
                      </a:r>
                      <a:endParaRPr kumimoji="1" lang="en-US" altLang="ja-JP" sz="1800" b="0" dirty="0">
                        <a:solidFill>
                          <a:schemeClr val="tx1"/>
                        </a:solidFill>
                      </a:endParaRPr>
                    </a:p>
                    <a:p>
                      <a:pPr algn="ctr"/>
                      <a:r>
                        <a:rPr kumimoji="1" lang="en-US" altLang="ja-JP" sz="1800" b="0" dirty="0">
                          <a:solidFill>
                            <a:schemeClr val="tx1"/>
                          </a:solidFill>
                        </a:rPr>
                        <a:t>100</a:t>
                      </a:r>
                      <a:endParaRPr kumimoji="1" lang="ja-JP" altLang="en-US" sz="1800" b="0" dirty="0">
                        <a:solidFill>
                          <a:schemeClr val="tx1"/>
                        </a:solidFill>
                      </a:endParaRPr>
                    </a:p>
                  </a:txBody>
                  <a:tcPr marL="98276" marR="98276" marT="49138" marB="49138" anchor="ctr">
                    <a:solidFill>
                      <a:schemeClr val="tx1">
                        <a:lumMod val="10000"/>
                        <a:lumOff val="90000"/>
                      </a:schemeClr>
                    </a:solidFill>
                  </a:tcPr>
                </a:tc>
                <a:tc>
                  <a:txBody>
                    <a:bodyPr/>
                    <a:lstStyle/>
                    <a:p>
                      <a:pPr algn="ctr"/>
                      <a:r>
                        <a:rPr kumimoji="1" lang="ja-JP" altLang="en-US" sz="1800" b="0" dirty="0">
                          <a:solidFill>
                            <a:schemeClr val="tx1"/>
                          </a:solidFill>
                        </a:rPr>
                        <a:t>負債 </a:t>
                      </a:r>
                      <a:r>
                        <a:rPr kumimoji="1" lang="en-US" altLang="ja-JP" sz="1800" b="0" dirty="0">
                          <a:solidFill>
                            <a:schemeClr val="tx1"/>
                          </a:solidFill>
                        </a:rPr>
                        <a:t>50</a:t>
                      </a:r>
                      <a:endParaRPr kumimoji="1" lang="ja-JP" altLang="en-US" sz="1800" b="0" dirty="0">
                        <a:solidFill>
                          <a:schemeClr val="tx1"/>
                        </a:solidFill>
                      </a:endParaRPr>
                    </a:p>
                  </a:txBody>
                  <a:tcPr marL="87818" marR="87818" marT="43907" marB="43907" anchor="ctr">
                    <a:solidFill>
                      <a:schemeClr val="tx1">
                        <a:lumMod val="10000"/>
                        <a:lumOff val="90000"/>
                      </a:schemeClr>
                    </a:solidFill>
                  </a:tcPr>
                </a:tc>
                <a:extLst>
                  <a:ext uri="{0D108BD9-81ED-4DB2-BD59-A6C34878D82A}">
                    <a16:rowId xmlns:a16="http://schemas.microsoft.com/office/drawing/2014/main" val="3871497406"/>
                  </a:ext>
                </a:extLst>
              </a:tr>
              <a:tr h="583351">
                <a:tc vMerge="1">
                  <a:txBody>
                    <a:bodyPr/>
                    <a:lstStyle/>
                    <a:p>
                      <a:endParaRPr kumimoji="1" lang="ja-JP" altLang="en-US" dirty="0"/>
                    </a:p>
                  </a:txBody>
                  <a:tcPr/>
                </a:tc>
                <a:tc>
                  <a:txBody>
                    <a:bodyPr/>
                    <a:lstStyle/>
                    <a:p>
                      <a:pPr algn="ctr"/>
                      <a:r>
                        <a:rPr kumimoji="1" lang="ja-JP" altLang="en-US" sz="1800" b="0" dirty="0">
                          <a:solidFill>
                            <a:schemeClr val="tx1"/>
                          </a:solidFill>
                        </a:rPr>
                        <a:t>純資産 </a:t>
                      </a:r>
                      <a:r>
                        <a:rPr kumimoji="1" lang="en-US" altLang="ja-JP" sz="1800" b="0" dirty="0">
                          <a:solidFill>
                            <a:schemeClr val="tx1"/>
                          </a:solidFill>
                        </a:rPr>
                        <a:t>50</a:t>
                      </a:r>
                      <a:endParaRPr kumimoji="1" lang="ja-JP" altLang="en-US" sz="1800" b="0" dirty="0">
                        <a:solidFill>
                          <a:schemeClr val="tx1"/>
                        </a:solidFill>
                      </a:endParaRPr>
                    </a:p>
                  </a:txBody>
                  <a:tcPr marL="87818" marR="87818" marT="43907" marB="43907" anchor="ctr">
                    <a:solidFill>
                      <a:schemeClr val="tx1">
                        <a:lumMod val="10000"/>
                        <a:lumOff val="90000"/>
                      </a:schemeClr>
                    </a:solidFill>
                  </a:tcPr>
                </a:tc>
                <a:extLst>
                  <a:ext uri="{0D108BD9-81ED-4DB2-BD59-A6C34878D82A}">
                    <a16:rowId xmlns:a16="http://schemas.microsoft.com/office/drawing/2014/main" val="1142600045"/>
                  </a:ext>
                </a:extLst>
              </a:tr>
            </a:tbl>
          </a:graphicData>
        </a:graphic>
      </p:graphicFrame>
      <p:sp>
        <p:nvSpPr>
          <p:cNvPr id="14" name="矢印: 右 13">
            <a:extLst>
              <a:ext uri="{FF2B5EF4-FFF2-40B4-BE49-F238E27FC236}">
                <a16:creationId xmlns:a16="http://schemas.microsoft.com/office/drawing/2014/main" id="{49252F0D-41AA-4045-AB39-9633CB992153}"/>
              </a:ext>
            </a:extLst>
          </p:cNvPr>
          <p:cNvSpPr/>
          <p:nvPr/>
        </p:nvSpPr>
        <p:spPr>
          <a:xfrm rot="1800000">
            <a:off x="3958379" y="3180478"/>
            <a:ext cx="612000"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C7949A14-9C7E-4CBD-B132-4725694931D6}"/>
              </a:ext>
            </a:extLst>
          </p:cNvPr>
          <p:cNvGrpSpPr/>
          <p:nvPr/>
        </p:nvGrpSpPr>
        <p:grpSpPr>
          <a:xfrm>
            <a:off x="5798832" y="3063679"/>
            <a:ext cx="1482754" cy="482212"/>
            <a:chOff x="4964360" y="2513221"/>
            <a:chExt cx="1482754" cy="482212"/>
          </a:xfrm>
        </p:grpSpPr>
        <p:sp>
          <p:nvSpPr>
            <p:cNvPr id="21" name="吹き出し: 角を丸めた四角形 20">
              <a:extLst>
                <a:ext uri="{FF2B5EF4-FFF2-40B4-BE49-F238E27FC236}">
                  <a16:creationId xmlns:a16="http://schemas.microsoft.com/office/drawing/2014/main" id="{7E9A05E5-63C6-4732-A631-06F213207931}"/>
                </a:ext>
              </a:extLst>
            </p:cNvPr>
            <p:cNvSpPr/>
            <p:nvPr/>
          </p:nvSpPr>
          <p:spPr>
            <a:xfrm>
              <a:off x="5007267" y="2513221"/>
              <a:ext cx="1396941" cy="482212"/>
            </a:xfrm>
            <a:prstGeom prst="wedgeRoundRectCallout">
              <a:avLst>
                <a:gd name="adj1" fmla="val -59802"/>
                <a:gd name="adj2" fmla="val 79384"/>
                <a:gd name="adj3" fmla="val 16667"/>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E8CD25D-068F-49F5-8F28-5D4A0B1D511B}"/>
                </a:ext>
              </a:extLst>
            </p:cNvPr>
            <p:cNvSpPr txBox="1"/>
            <p:nvPr/>
          </p:nvSpPr>
          <p:spPr>
            <a:xfrm>
              <a:off x="4964360" y="2516594"/>
              <a:ext cx="1482754" cy="475467"/>
            </a:xfrm>
            <a:prstGeom prst="rect">
              <a:avLst/>
            </a:prstGeom>
            <a:noFill/>
          </p:spPr>
          <p:txBody>
            <a:bodyPr wrap="square" anchor="ctr">
              <a:noAutofit/>
            </a:bodyPr>
            <a:lstStyle/>
            <a:p>
              <a:pPr algn="ctr"/>
              <a:r>
                <a:rPr lang="en-US" altLang="ja-JP" sz="2000" dirty="0">
                  <a:latin typeface="Mgen+ 2c heavy" panose="020B0802020203020207" pitchFamily="50" charset="-128"/>
                  <a:ea typeface="Mgen+ 2c heavy" panose="020B0802020203020207" pitchFamily="50" charset="-128"/>
                  <a:cs typeface="Mgen+ 2c heavy" panose="020B0802020203020207" pitchFamily="50" charset="-128"/>
                </a:rPr>
                <a:t>PD=10%</a:t>
              </a:r>
              <a:endParaRPr lang="ja-JP" altLang="en-US" sz="2000" dirty="0">
                <a:latin typeface="Mgen+ 2c heavy" panose="020B0802020203020207" pitchFamily="50" charset="-128"/>
                <a:ea typeface="Mgen+ 2c heavy" panose="020B0802020203020207" pitchFamily="50" charset="-128"/>
                <a:cs typeface="Mgen+ 2c heavy" panose="020B0802020203020207" pitchFamily="50" charset="-128"/>
              </a:endParaRPr>
            </a:p>
          </p:txBody>
        </p:sp>
      </p:grpSp>
      <p:sp>
        <p:nvSpPr>
          <p:cNvPr id="20" name="矢印: 右 19">
            <a:extLst>
              <a:ext uri="{FF2B5EF4-FFF2-40B4-BE49-F238E27FC236}">
                <a16:creationId xmlns:a16="http://schemas.microsoft.com/office/drawing/2014/main" id="{EE5CB6B9-41CD-4481-8303-E99BC95239F0}"/>
              </a:ext>
            </a:extLst>
          </p:cNvPr>
          <p:cNvSpPr/>
          <p:nvPr/>
        </p:nvSpPr>
        <p:spPr>
          <a:xfrm>
            <a:off x="7529585" y="3254197"/>
            <a:ext cx="503339"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アイコン&#10;&#10;自動的に生成された説明">
            <a:extLst>
              <a:ext uri="{FF2B5EF4-FFF2-40B4-BE49-F238E27FC236}">
                <a16:creationId xmlns:a16="http://schemas.microsoft.com/office/drawing/2014/main" id="{7766A2B6-A0B1-4FE5-8217-2F7B8437F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643" y="3261546"/>
            <a:ext cx="723827" cy="1171930"/>
          </a:xfrm>
          <a:prstGeom prst="rect">
            <a:avLst/>
          </a:prstGeom>
        </p:spPr>
      </p:pic>
      <p:grpSp>
        <p:nvGrpSpPr>
          <p:cNvPr id="25" name="グループ化 24">
            <a:extLst>
              <a:ext uri="{FF2B5EF4-FFF2-40B4-BE49-F238E27FC236}">
                <a16:creationId xmlns:a16="http://schemas.microsoft.com/office/drawing/2014/main" id="{44ADA6B4-6614-498A-9283-FFBC95DB06E9}"/>
              </a:ext>
            </a:extLst>
          </p:cNvPr>
          <p:cNvGrpSpPr/>
          <p:nvPr/>
        </p:nvGrpSpPr>
        <p:grpSpPr>
          <a:xfrm>
            <a:off x="9296189" y="3067052"/>
            <a:ext cx="1482754" cy="482212"/>
            <a:chOff x="4964360" y="2513221"/>
            <a:chExt cx="1482754" cy="482212"/>
          </a:xfrm>
        </p:grpSpPr>
        <p:sp>
          <p:nvSpPr>
            <p:cNvPr id="26" name="吹き出し: 角を丸めた四角形 25">
              <a:extLst>
                <a:ext uri="{FF2B5EF4-FFF2-40B4-BE49-F238E27FC236}">
                  <a16:creationId xmlns:a16="http://schemas.microsoft.com/office/drawing/2014/main" id="{CC17CAD8-C91F-4A91-89C3-A87F40C40DDC}"/>
                </a:ext>
              </a:extLst>
            </p:cNvPr>
            <p:cNvSpPr/>
            <p:nvPr/>
          </p:nvSpPr>
          <p:spPr>
            <a:xfrm>
              <a:off x="5007267" y="2513221"/>
              <a:ext cx="1396941" cy="482212"/>
            </a:xfrm>
            <a:prstGeom prst="wedgeRoundRectCallout">
              <a:avLst>
                <a:gd name="adj1" fmla="val -59802"/>
                <a:gd name="adj2" fmla="val 79384"/>
                <a:gd name="adj3" fmla="val 16667"/>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CFD9BA2F-76CE-4E45-85D2-6728CD0BC9ED}"/>
                </a:ext>
              </a:extLst>
            </p:cNvPr>
            <p:cNvSpPr txBox="1"/>
            <p:nvPr/>
          </p:nvSpPr>
          <p:spPr>
            <a:xfrm>
              <a:off x="4964360" y="2516594"/>
              <a:ext cx="1482754" cy="475467"/>
            </a:xfrm>
            <a:prstGeom prst="rect">
              <a:avLst/>
            </a:prstGeom>
            <a:noFill/>
          </p:spPr>
          <p:txBody>
            <a:bodyPr wrap="square" anchor="ctr">
              <a:noAutofit/>
            </a:bodyPr>
            <a:lstStyle/>
            <a:p>
              <a:pPr algn="ctr"/>
              <a:r>
                <a:rPr lang="en-US" altLang="ja-JP" sz="2000" dirty="0">
                  <a:latin typeface="Mgen+ 2c heavy" panose="020B0802020203020207" pitchFamily="50" charset="-128"/>
                  <a:ea typeface="Mgen+ 2c heavy" panose="020B0802020203020207" pitchFamily="50" charset="-128"/>
                  <a:cs typeface="Mgen+ 2c heavy" panose="020B0802020203020207" pitchFamily="50" charset="-128"/>
                </a:rPr>
                <a:t>OK</a:t>
              </a:r>
              <a:r>
                <a:rPr lang="ja-JP" altLang="en-US" sz="2000" dirty="0">
                  <a:latin typeface="Mgen+ 2c heavy" panose="020B0802020203020207" pitchFamily="50" charset="-128"/>
                  <a:ea typeface="Mgen+ 2c heavy" panose="020B0802020203020207" pitchFamily="50" charset="-128"/>
                  <a:cs typeface="Mgen+ 2c heavy" panose="020B0802020203020207" pitchFamily="50" charset="-128"/>
                </a:rPr>
                <a:t>！</a:t>
              </a:r>
            </a:p>
          </p:txBody>
        </p:sp>
      </p:grpSp>
      <p:graphicFrame>
        <p:nvGraphicFramePr>
          <p:cNvPr id="39" name="表 9">
            <a:extLst>
              <a:ext uri="{FF2B5EF4-FFF2-40B4-BE49-F238E27FC236}">
                <a16:creationId xmlns:a16="http://schemas.microsoft.com/office/drawing/2014/main" id="{3593E99B-20BD-417B-9BB4-42901C0AA6B5}"/>
              </a:ext>
            </a:extLst>
          </p:cNvPr>
          <p:cNvGraphicFramePr>
            <a:graphicFrameLocks noGrp="1"/>
          </p:cNvGraphicFramePr>
          <p:nvPr>
            <p:extLst>
              <p:ext uri="{D42A27DB-BD31-4B8C-83A1-F6EECF244321}">
                <p14:modId xmlns:p14="http://schemas.microsoft.com/office/powerpoint/2010/main" val="244600502"/>
              </p:ext>
            </p:extLst>
          </p:nvPr>
        </p:nvGraphicFramePr>
        <p:xfrm>
          <a:off x="1293789" y="4193873"/>
          <a:ext cx="2367774" cy="1049559"/>
        </p:xfrm>
        <a:graphic>
          <a:graphicData uri="http://schemas.openxmlformats.org/drawingml/2006/table">
            <a:tbl>
              <a:tblPr>
                <a:tableStyleId>{5C22544A-7EE6-4342-B048-85BDC9FD1C3A}</a:tableStyleId>
              </a:tblPr>
              <a:tblGrid>
                <a:gridCol w="1183887">
                  <a:extLst>
                    <a:ext uri="{9D8B030D-6E8A-4147-A177-3AD203B41FA5}">
                      <a16:colId xmlns:a16="http://schemas.microsoft.com/office/drawing/2014/main" val="144820052"/>
                    </a:ext>
                  </a:extLst>
                </a:gridCol>
                <a:gridCol w="1183887">
                  <a:extLst>
                    <a:ext uri="{9D8B030D-6E8A-4147-A177-3AD203B41FA5}">
                      <a16:colId xmlns:a16="http://schemas.microsoft.com/office/drawing/2014/main" val="226543826"/>
                    </a:ext>
                  </a:extLst>
                </a:gridCol>
              </a:tblGrid>
              <a:tr h="466208">
                <a:tc rowSpan="2">
                  <a:txBody>
                    <a:bodyPr/>
                    <a:lstStyle/>
                    <a:p>
                      <a:pPr algn="ctr"/>
                      <a:r>
                        <a:rPr kumimoji="1" lang="ja-JP" altLang="en-US" sz="1800" b="0" dirty="0">
                          <a:solidFill>
                            <a:schemeClr val="tx1"/>
                          </a:solidFill>
                        </a:rPr>
                        <a:t>資産</a:t>
                      </a:r>
                      <a:endParaRPr kumimoji="1" lang="en-US" altLang="ja-JP" sz="1800" b="0" dirty="0">
                        <a:solidFill>
                          <a:schemeClr val="tx1"/>
                        </a:solidFill>
                      </a:endParaRPr>
                    </a:p>
                    <a:p>
                      <a:pPr algn="ctr"/>
                      <a:r>
                        <a:rPr kumimoji="1" lang="en-US" altLang="ja-JP" sz="1800" b="0" dirty="0">
                          <a:solidFill>
                            <a:schemeClr val="tx1"/>
                          </a:solidFill>
                        </a:rPr>
                        <a:t>100</a:t>
                      </a:r>
                      <a:endParaRPr kumimoji="1" lang="ja-JP" altLang="en-US" sz="1800" b="0" dirty="0">
                        <a:solidFill>
                          <a:schemeClr val="tx1"/>
                        </a:solidFill>
                      </a:endParaRPr>
                    </a:p>
                  </a:txBody>
                  <a:tcPr marL="98276" marR="98276" marT="49138" marB="49138" anchor="ctr">
                    <a:solidFill>
                      <a:schemeClr val="tx1">
                        <a:lumMod val="10000"/>
                        <a:lumOff val="90000"/>
                      </a:schemeClr>
                    </a:solidFill>
                  </a:tcPr>
                </a:tc>
                <a:tc>
                  <a:txBody>
                    <a:bodyPr/>
                    <a:lstStyle/>
                    <a:p>
                      <a:pPr algn="ctr"/>
                      <a:r>
                        <a:rPr kumimoji="1" lang="ja-JP" altLang="en-US" sz="1800" b="0" dirty="0">
                          <a:solidFill>
                            <a:schemeClr val="tx1"/>
                          </a:solidFill>
                        </a:rPr>
                        <a:t>負債 </a:t>
                      </a:r>
                      <a:r>
                        <a:rPr kumimoji="1" lang="en-US" altLang="ja-JP" sz="1800" b="0" dirty="0">
                          <a:solidFill>
                            <a:schemeClr val="tx1"/>
                          </a:solidFill>
                        </a:rPr>
                        <a:t>90</a:t>
                      </a:r>
                      <a:endParaRPr kumimoji="1" lang="ja-JP" altLang="en-US" sz="1800" b="0" dirty="0">
                        <a:solidFill>
                          <a:schemeClr val="tx1"/>
                        </a:solidFill>
                      </a:endParaRPr>
                    </a:p>
                  </a:txBody>
                  <a:tcPr marL="87818" marR="87818" marT="43907" marB="43907" anchor="ctr">
                    <a:solidFill>
                      <a:schemeClr val="tx1">
                        <a:lumMod val="10000"/>
                        <a:lumOff val="90000"/>
                      </a:schemeClr>
                    </a:solidFill>
                  </a:tcPr>
                </a:tc>
                <a:extLst>
                  <a:ext uri="{0D108BD9-81ED-4DB2-BD59-A6C34878D82A}">
                    <a16:rowId xmlns:a16="http://schemas.microsoft.com/office/drawing/2014/main" val="3871497406"/>
                  </a:ext>
                </a:extLst>
              </a:tr>
              <a:tr h="583351">
                <a:tc vMerge="1">
                  <a:txBody>
                    <a:bodyPr/>
                    <a:lstStyle/>
                    <a:p>
                      <a:endParaRPr kumimoji="1" lang="ja-JP" altLang="en-US" dirty="0"/>
                    </a:p>
                  </a:txBody>
                  <a:tcPr/>
                </a:tc>
                <a:tc>
                  <a:txBody>
                    <a:bodyPr/>
                    <a:lstStyle/>
                    <a:p>
                      <a:pPr algn="ctr"/>
                      <a:r>
                        <a:rPr kumimoji="1" lang="ja-JP" altLang="en-US" sz="1800" b="0" dirty="0">
                          <a:solidFill>
                            <a:schemeClr val="tx1"/>
                          </a:solidFill>
                        </a:rPr>
                        <a:t>純資産 </a:t>
                      </a:r>
                      <a:r>
                        <a:rPr kumimoji="1" lang="en-US" altLang="ja-JP" sz="1800" b="0" dirty="0">
                          <a:solidFill>
                            <a:schemeClr val="tx1"/>
                          </a:solidFill>
                        </a:rPr>
                        <a:t>10</a:t>
                      </a:r>
                      <a:endParaRPr kumimoji="1" lang="ja-JP" altLang="en-US" sz="1800" b="0" dirty="0">
                        <a:solidFill>
                          <a:schemeClr val="tx1"/>
                        </a:solidFill>
                      </a:endParaRPr>
                    </a:p>
                  </a:txBody>
                  <a:tcPr marL="87818" marR="87818" marT="43907" marB="43907" anchor="ctr">
                    <a:solidFill>
                      <a:schemeClr val="tx1">
                        <a:lumMod val="10000"/>
                        <a:lumOff val="90000"/>
                      </a:schemeClr>
                    </a:solidFill>
                  </a:tcPr>
                </a:tc>
                <a:extLst>
                  <a:ext uri="{0D108BD9-81ED-4DB2-BD59-A6C34878D82A}">
                    <a16:rowId xmlns:a16="http://schemas.microsoft.com/office/drawing/2014/main" val="1142600045"/>
                  </a:ext>
                </a:extLst>
              </a:tr>
            </a:tbl>
          </a:graphicData>
        </a:graphic>
      </p:graphicFrame>
      <p:sp>
        <p:nvSpPr>
          <p:cNvPr id="40" name="矢印: 右 39">
            <a:extLst>
              <a:ext uri="{FF2B5EF4-FFF2-40B4-BE49-F238E27FC236}">
                <a16:creationId xmlns:a16="http://schemas.microsoft.com/office/drawing/2014/main" id="{2E7A3020-9E63-4CCC-92E9-83EA692FFB67}"/>
              </a:ext>
            </a:extLst>
          </p:cNvPr>
          <p:cNvSpPr/>
          <p:nvPr/>
        </p:nvSpPr>
        <p:spPr>
          <a:xfrm rot="19800000">
            <a:off x="3955950" y="4243379"/>
            <a:ext cx="612000"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矢印: 右 40">
            <a:extLst>
              <a:ext uri="{FF2B5EF4-FFF2-40B4-BE49-F238E27FC236}">
                <a16:creationId xmlns:a16="http://schemas.microsoft.com/office/drawing/2014/main" id="{EA362186-28FE-4648-A031-259A4D82D053}"/>
              </a:ext>
            </a:extLst>
          </p:cNvPr>
          <p:cNvSpPr/>
          <p:nvPr/>
        </p:nvSpPr>
        <p:spPr>
          <a:xfrm>
            <a:off x="7529584" y="4038508"/>
            <a:ext cx="503339"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C1CF62E8-98D4-49C3-A71C-066C54566D02}"/>
              </a:ext>
            </a:extLst>
          </p:cNvPr>
          <p:cNvGrpSpPr/>
          <p:nvPr/>
        </p:nvGrpSpPr>
        <p:grpSpPr>
          <a:xfrm>
            <a:off x="5841739" y="4480919"/>
            <a:ext cx="1482754" cy="482212"/>
            <a:chOff x="4964360" y="2513221"/>
            <a:chExt cx="1482754" cy="482212"/>
          </a:xfrm>
        </p:grpSpPr>
        <p:sp>
          <p:nvSpPr>
            <p:cNvPr id="43" name="吹き出し: 角を丸めた四角形 42">
              <a:extLst>
                <a:ext uri="{FF2B5EF4-FFF2-40B4-BE49-F238E27FC236}">
                  <a16:creationId xmlns:a16="http://schemas.microsoft.com/office/drawing/2014/main" id="{E968A933-49F2-47B4-B86F-432C2903AD2F}"/>
                </a:ext>
              </a:extLst>
            </p:cNvPr>
            <p:cNvSpPr/>
            <p:nvPr/>
          </p:nvSpPr>
          <p:spPr>
            <a:xfrm>
              <a:off x="5007267" y="2513221"/>
              <a:ext cx="1396941" cy="482212"/>
            </a:xfrm>
            <a:prstGeom prst="wedgeRoundRectCallout">
              <a:avLst>
                <a:gd name="adj1" fmla="val -56199"/>
                <a:gd name="adj2" fmla="val -96325"/>
                <a:gd name="adj3" fmla="val 16667"/>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6C8263E2-0082-43C2-AF50-3CFC608298DD}"/>
                </a:ext>
              </a:extLst>
            </p:cNvPr>
            <p:cNvSpPr txBox="1"/>
            <p:nvPr/>
          </p:nvSpPr>
          <p:spPr>
            <a:xfrm>
              <a:off x="4964360" y="2516594"/>
              <a:ext cx="1482754" cy="475467"/>
            </a:xfrm>
            <a:prstGeom prst="rect">
              <a:avLst/>
            </a:prstGeom>
            <a:noFill/>
          </p:spPr>
          <p:txBody>
            <a:bodyPr wrap="square" anchor="ctr">
              <a:noAutofit/>
            </a:bodyPr>
            <a:lstStyle/>
            <a:p>
              <a:pPr algn="ctr"/>
              <a:r>
                <a:rPr lang="en-US" altLang="ja-JP" sz="2000" dirty="0">
                  <a:latin typeface="Mgen+ 2c heavy" panose="020B0802020203020207" pitchFamily="50" charset="-128"/>
                  <a:ea typeface="Mgen+ 2c heavy" panose="020B0802020203020207" pitchFamily="50" charset="-128"/>
                  <a:cs typeface="Mgen+ 2c heavy" panose="020B0802020203020207" pitchFamily="50" charset="-128"/>
                </a:rPr>
                <a:t>PD=90%</a:t>
              </a:r>
              <a:endParaRPr lang="ja-JP" altLang="en-US" sz="2000" dirty="0">
                <a:latin typeface="Mgen+ 2c heavy" panose="020B0802020203020207" pitchFamily="50" charset="-128"/>
                <a:ea typeface="Mgen+ 2c heavy" panose="020B0802020203020207" pitchFamily="50" charset="-128"/>
                <a:cs typeface="Mgen+ 2c heavy" panose="020B0802020203020207" pitchFamily="50" charset="-128"/>
              </a:endParaRPr>
            </a:p>
          </p:txBody>
        </p:sp>
      </p:grpSp>
      <p:grpSp>
        <p:nvGrpSpPr>
          <p:cNvPr id="45" name="グループ化 44">
            <a:extLst>
              <a:ext uri="{FF2B5EF4-FFF2-40B4-BE49-F238E27FC236}">
                <a16:creationId xmlns:a16="http://schemas.microsoft.com/office/drawing/2014/main" id="{A69FE707-93E5-4374-B955-3E4DA69E058A}"/>
              </a:ext>
            </a:extLst>
          </p:cNvPr>
          <p:cNvGrpSpPr/>
          <p:nvPr/>
        </p:nvGrpSpPr>
        <p:grpSpPr>
          <a:xfrm>
            <a:off x="9296189" y="4477547"/>
            <a:ext cx="1482754" cy="482212"/>
            <a:chOff x="4964360" y="2513221"/>
            <a:chExt cx="1482754" cy="482212"/>
          </a:xfrm>
        </p:grpSpPr>
        <p:sp>
          <p:nvSpPr>
            <p:cNvPr id="46" name="吹き出し: 角を丸めた四角形 45">
              <a:extLst>
                <a:ext uri="{FF2B5EF4-FFF2-40B4-BE49-F238E27FC236}">
                  <a16:creationId xmlns:a16="http://schemas.microsoft.com/office/drawing/2014/main" id="{81EE10BE-08ED-41C8-9D75-240114FEC149}"/>
                </a:ext>
              </a:extLst>
            </p:cNvPr>
            <p:cNvSpPr/>
            <p:nvPr/>
          </p:nvSpPr>
          <p:spPr>
            <a:xfrm>
              <a:off x="5007267" y="2513221"/>
              <a:ext cx="1396941" cy="482212"/>
            </a:xfrm>
            <a:prstGeom prst="wedgeRoundRectCallout">
              <a:avLst>
                <a:gd name="adj1" fmla="val -60403"/>
                <a:gd name="adj2" fmla="val -91106"/>
                <a:gd name="adj3" fmla="val 16667"/>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3430139C-2EEB-4690-B868-B68FF1CC9B42}"/>
                </a:ext>
              </a:extLst>
            </p:cNvPr>
            <p:cNvSpPr txBox="1"/>
            <p:nvPr/>
          </p:nvSpPr>
          <p:spPr>
            <a:xfrm>
              <a:off x="4964360" y="2516594"/>
              <a:ext cx="1482754" cy="475467"/>
            </a:xfrm>
            <a:prstGeom prst="rect">
              <a:avLst/>
            </a:prstGeom>
            <a:noFill/>
          </p:spPr>
          <p:txBody>
            <a:bodyPr wrap="square" anchor="ctr">
              <a:noAutofit/>
            </a:bodyPr>
            <a:lstStyle/>
            <a:p>
              <a:pPr algn="ctr"/>
              <a:r>
                <a:rPr lang="en-US" altLang="ja-JP" sz="2000" dirty="0">
                  <a:latin typeface="Mgen+ 2c heavy" panose="020B0802020203020207" pitchFamily="50" charset="-128"/>
                  <a:ea typeface="Mgen+ 2c heavy" panose="020B0802020203020207" pitchFamily="50" charset="-128"/>
                  <a:cs typeface="Mgen+ 2c heavy" panose="020B0802020203020207" pitchFamily="50" charset="-128"/>
                </a:rPr>
                <a:t>NG</a:t>
              </a:r>
              <a:r>
                <a:rPr lang="ja-JP" altLang="en-US" sz="2000" dirty="0">
                  <a:latin typeface="Mgen+ 2c heavy" panose="020B0802020203020207" pitchFamily="50" charset="-128"/>
                  <a:ea typeface="Mgen+ 2c heavy" panose="020B0802020203020207" pitchFamily="50" charset="-128"/>
                  <a:cs typeface="Mgen+ 2c heavy" panose="020B0802020203020207" pitchFamily="50" charset="-128"/>
                </a:rPr>
                <a:t>！</a:t>
              </a:r>
            </a:p>
          </p:txBody>
        </p:sp>
      </p:grpSp>
      <p:sp>
        <p:nvSpPr>
          <p:cNvPr id="28" name="正方形/長方形 27">
            <a:extLst>
              <a:ext uri="{FF2B5EF4-FFF2-40B4-BE49-F238E27FC236}">
                <a16:creationId xmlns:a16="http://schemas.microsoft.com/office/drawing/2014/main" id="{10A509C1-1232-4081-AFC2-BA11B3BCFE3F}"/>
              </a:ext>
            </a:extLst>
          </p:cNvPr>
          <p:cNvSpPr/>
          <p:nvPr/>
        </p:nvSpPr>
        <p:spPr>
          <a:xfrm>
            <a:off x="1729530" y="5590860"/>
            <a:ext cx="6128595"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rPr>
              <a:t>前頁までの話はこの状況を念頭に置いていた</a:t>
            </a:r>
            <a:endParaRPr kumimoji="1" lang="en-US" altLang="ja-JP" sz="2400" dirty="0">
              <a:solidFill>
                <a:schemeClr val="tx1"/>
              </a:solidFill>
            </a:endParaRPr>
          </a:p>
        </p:txBody>
      </p:sp>
    </p:spTree>
    <p:extLst>
      <p:ext uri="{BB962C8B-B14F-4D97-AF65-F5344CB8AC3E}">
        <p14:creationId xmlns:p14="http://schemas.microsoft.com/office/powerpoint/2010/main" val="2705231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C859BE-9BE0-48FD-9A99-B630830759D9}"/>
              </a:ext>
            </a:extLst>
          </p:cNvPr>
          <p:cNvSpPr>
            <a:spLocks noGrp="1"/>
          </p:cNvSpPr>
          <p:nvPr>
            <p:ph type="title"/>
          </p:nvPr>
        </p:nvSpPr>
        <p:spPr/>
        <p:txBody>
          <a:bodyPr/>
          <a:lstStyle/>
          <a:p>
            <a:r>
              <a:rPr lang="ja-JP" altLang="en-US" dirty="0"/>
              <a:t>そのモデル、どう使う？－具体例（</a:t>
            </a:r>
            <a:r>
              <a:rPr lang="en-US" altLang="ja-JP" dirty="0"/>
              <a:t>2/2</a:t>
            </a:r>
            <a:r>
              <a:rPr lang="ja-JP" altLang="en-US" dirty="0"/>
              <a:t>）</a:t>
            </a:r>
            <a:endParaRPr kumimoji="1" lang="ja-JP" altLang="en-US" dirty="0"/>
          </a:p>
        </p:txBody>
      </p:sp>
      <p:sp>
        <p:nvSpPr>
          <p:cNvPr id="4" name="スライド番号プレースホルダー 3">
            <a:extLst>
              <a:ext uri="{FF2B5EF4-FFF2-40B4-BE49-F238E27FC236}">
                <a16:creationId xmlns:a16="http://schemas.microsoft.com/office/drawing/2014/main" id="{190F53DE-883C-410C-A27C-98909A88ABBD}"/>
              </a:ext>
            </a:extLst>
          </p:cNvPr>
          <p:cNvSpPr>
            <a:spLocks noGrp="1"/>
          </p:cNvSpPr>
          <p:nvPr>
            <p:ph type="sldNum" sz="quarter" idx="12"/>
          </p:nvPr>
        </p:nvSpPr>
        <p:spPr/>
        <p:txBody>
          <a:bodyPr/>
          <a:lstStyle/>
          <a:p>
            <a:fld id="{FCEFF6DB-0D4D-4D2A-B40A-7B2D87546AB8}" type="slidenum">
              <a:rPr kumimoji="1" lang="ja-JP" altLang="en-US" smtClean="0"/>
              <a:pPr/>
              <a:t>19</a:t>
            </a:fld>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EF823C8D-6472-4DF8-AC9A-CD8E5DD37E74}"/>
              </a:ext>
            </a:extLst>
          </p:cNvPr>
          <p:cNvSpPr/>
          <p:nvPr/>
        </p:nvSpPr>
        <p:spPr>
          <a:xfrm>
            <a:off x="553673" y="995344"/>
            <a:ext cx="11492917"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a:t>
            </a:r>
            <a:r>
              <a:rPr kumimoji="1" lang="ja-JP" altLang="en-US" sz="4000" dirty="0">
                <a:solidFill>
                  <a:schemeClr val="tx1"/>
                </a:solidFill>
              </a:rPr>
              <a:t>　予測の確信度が低いときのみ人間が判断</a:t>
            </a:r>
            <a:endParaRPr kumimoji="1" lang="en-US" altLang="ja-JP" sz="4400" dirty="0">
              <a:solidFill>
                <a:schemeClr val="tx1"/>
              </a:solidFill>
            </a:endParaRPr>
          </a:p>
        </p:txBody>
      </p:sp>
      <p:sp>
        <p:nvSpPr>
          <p:cNvPr id="11" name="テキスト ボックス 10">
            <a:extLst>
              <a:ext uri="{FF2B5EF4-FFF2-40B4-BE49-F238E27FC236}">
                <a16:creationId xmlns:a16="http://schemas.microsoft.com/office/drawing/2014/main" id="{CF766173-3B8E-4F49-8509-A3B73C570F97}"/>
              </a:ext>
            </a:extLst>
          </p:cNvPr>
          <p:cNvSpPr txBox="1"/>
          <p:nvPr/>
        </p:nvSpPr>
        <p:spPr>
          <a:xfrm>
            <a:off x="308150" y="6371130"/>
            <a:ext cx="2138248" cy="307777"/>
          </a:xfrm>
          <a:prstGeom prst="rect">
            <a:avLst/>
          </a:prstGeom>
          <a:noFill/>
        </p:spPr>
        <p:txBody>
          <a:bodyPr wrap="square">
            <a:spAutoFit/>
          </a:bodyPr>
          <a:lstStyle/>
          <a:p>
            <a:r>
              <a:rPr lang="en-US" altLang="ja-JP" sz="1400" dirty="0"/>
              <a:t>[</a:t>
            </a:r>
            <a:r>
              <a:rPr lang="en-US" altLang="ja-JP" sz="1400" dirty="0" err="1"/>
              <a:t>Mozannar</a:t>
            </a:r>
            <a:r>
              <a:rPr lang="en-US" altLang="ja-JP" sz="1400" dirty="0"/>
              <a:t>+ ICML20]</a:t>
            </a:r>
            <a:endParaRPr lang="ja-JP" altLang="en-US" sz="1400" dirty="0"/>
          </a:p>
        </p:txBody>
      </p:sp>
      <p:pic>
        <p:nvPicPr>
          <p:cNvPr id="58" name="図 57" descr="抽象, 挿絵 が含まれている画像&#10;&#10;自動的に生成された説明">
            <a:extLst>
              <a:ext uri="{FF2B5EF4-FFF2-40B4-BE49-F238E27FC236}">
                <a16:creationId xmlns:a16="http://schemas.microsoft.com/office/drawing/2014/main" id="{3762F19B-237E-4DE0-9F8D-9DB5A2361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872" y="3301413"/>
            <a:ext cx="1112773" cy="1043929"/>
          </a:xfrm>
          <a:prstGeom prst="rect">
            <a:avLst/>
          </a:prstGeom>
        </p:spPr>
      </p:pic>
      <p:graphicFrame>
        <p:nvGraphicFramePr>
          <p:cNvPr id="59" name="表 9">
            <a:extLst>
              <a:ext uri="{FF2B5EF4-FFF2-40B4-BE49-F238E27FC236}">
                <a16:creationId xmlns:a16="http://schemas.microsoft.com/office/drawing/2014/main" id="{D45AF361-E8B3-4FED-BF02-8E148AE0871C}"/>
              </a:ext>
            </a:extLst>
          </p:cNvPr>
          <p:cNvGraphicFramePr>
            <a:graphicFrameLocks noGrp="1"/>
          </p:cNvGraphicFramePr>
          <p:nvPr>
            <p:extLst>
              <p:ext uri="{D42A27DB-BD31-4B8C-83A1-F6EECF244321}">
                <p14:modId xmlns:p14="http://schemas.microsoft.com/office/powerpoint/2010/main" val="3251784479"/>
              </p:ext>
            </p:extLst>
          </p:nvPr>
        </p:nvGraphicFramePr>
        <p:xfrm>
          <a:off x="1293789" y="2593801"/>
          <a:ext cx="2367774" cy="1049559"/>
        </p:xfrm>
        <a:graphic>
          <a:graphicData uri="http://schemas.openxmlformats.org/drawingml/2006/table">
            <a:tbl>
              <a:tblPr>
                <a:tableStyleId>{5C22544A-7EE6-4342-B048-85BDC9FD1C3A}</a:tableStyleId>
              </a:tblPr>
              <a:tblGrid>
                <a:gridCol w="1183887">
                  <a:extLst>
                    <a:ext uri="{9D8B030D-6E8A-4147-A177-3AD203B41FA5}">
                      <a16:colId xmlns:a16="http://schemas.microsoft.com/office/drawing/2014/main" val="144820052"/>
                    </a:ext>
                  </a:extLst>
                </a:gridCol>
                <a:gridCol w="1183887">
                  <a:extLst>
                    <a:ext uri="{9D8B030D-6E8A-4147-A177-3AD203B41FA5}">
                      <a16:colId xmlns:a16="http://schemas.microsoft.com/office/drawing/2014/main" val="226543826"/>
                    </a:ext>
                  </a:extLst>
                </a:gridCol>
              </a:tblGrid>
              <a:tr h="466208">
                <a:tc rowSpan="2">
                  <a:txBody>
                    <a:bodyPr/>
                    <a:lstStyle/>
                    <a:p>
                      <a:pPr algn="ctr"/>
                      <a:r>
                        <a:rPr kumimoji="1" lang="ja-JP" altLang="en-US" sz="1800" b="0" dirty="0">
                          <a:solidFill>
                            <a:schemeClr val="tx1"/>
                          </a:solidFill>
                        </a:rPr>
                        <a:t>資産</a:t>
                      </a:r>
                      <a:endParaRPr kumimoji="1" lang="en-US" altLang="ja-JP" sz="1800" b="0" dirty="0">
                        <a:solidFill>
                          <a:schemeClr val="tx1"/>
                        </a:solidFill>
                      </a:endParaRPr>
                    </a:p>
                    <a:p>
                      <a:pPr algn="ctr"/>
                      <a:r>
                        <a:rPr kumimoji="1" lang="en-US" altLang="ja-JP" sz="1800" b="0" dirty="0">
                          <a:solidFill>
                            <a:schemeClr val="tx1"/>
                          </a:solidFill>
                        </a:rPr>
                        <a:t>100</a:t>
                      </a:r>
                      <a:endParaRPr kumimoji="1" lang="ja-JP" altLang="en-US" sz="1800" b="0" dirty="0">
                        <a:solidFill>
                          <a:schemeClr val="tx1"/>
                        </a:solidFill>
                      </a:endParaRPr>
                    </a:p>
                  </a:txBody>
                  <a:tcPr marL="98276" marR="98276" marT="49138" marB="49138" anchor="ctr">
                    <a:solidFill>
                      <a:schemeClr val="tx1">
                        <a:lumMod val="10000"/>
                        <a:lumOff val="90000"/>
                      </a:schemeClr>
                    </a:solidFill>
                  </a:tcPr>
                </a:tc>
                <a:tc>
                  <a:txBody>
                    <a:bodyPr/>
                    <a:lstStyle/>
                    <a:p>
                      <a:pPr algn="ctr"/>
                      <a:r>
                        <a:rPr kumimoji="1" lang="ja-JP" altLang="en-US" sz="1800" b="0" dirty="0">
                          <a:solidFill>
                            <a:schemeClr val="tx1"/>
                          </a:solidFill>
                        </a:rPr>
                        <a:t>負債 </a:t>
                      </a:r>
                      <a:r>
                        <a:rPr kumimoji="1" lang="en-US" altLang="ja-JP" sz="1800" b="0" dirty="0">
                          <a:solidFill>
                            <a:schemeClr val="tx1"/>
                          </a:solidFill>
                        </a:rPr>
                        <a:t>50</a:t>
                      </a:r>
                      <a:endParaRPr kumimoji="1" lang="ja-JP" altLang="en-US" sz="1800" b="0" dirty="0">
                        <a:solidFill>
                          <a:schemeClr val="tx1"/>
                        </a:solidFill>
                      </a:endParaRPr>
                    </a:p>
                  </a:txBody>
                  <a:tcPr marL="87818" marR="87818" marT="43907" marB="43907" anchor="ctr">
                    <a:solidFill>
                      <a:schemeClr val="tx1">
                        <a:lumMod val="10000"/>
                        <a:lumOff val="90000"/>
                      </a:schemeClr>
                    </a:solidFill>
                  </a:tcPr>
                </a:tc>
                <a:extLst>
                  <a:ext uri="{0D108BD9-81ED-4DB2-BD59-A6C34878D82A}">
                    <a16:rowId xmlns:a16="http://schemas.microsoft.com/office/drawing/2014/main" val="3871497406"/>
                  </a:ext>
                </a:extLst>
              </a:tr>
              <a:tr h="583351">
                <a:tc vMerge="1">
                  <a:txBody>
                    <a:bodyPr/>
                    <a:lstStyle/>
                    <a:p>
                      <a:endParaRPr kumimoji="1" lang="ja-JP" altLang="en-US" dirty="0"/>
                    </a:p>
                  </a:txBody>
                  <a:tcPr/>
                </a:tc>
                <a:tc>
                  <a:txBody>
                    <a:bodyPr/>
                    <a:lstStyle/>
                    <a:p>
                      <a:pPr algn="ctr"/>
                      <a:r>
                        <a:rPr kumimoji="1" lang="ja-JP" altLang="en-US" sz="1800" b="0" dirty="0">
                          <a:solidFill>
                            <a:schemeClr val="tx1"/>
                          </a:solidFill>
                        </a:rPr>
                        <a:t>純資産 </a:t>
                      </a:r>
                      <a:r>
                        <a:rPr kumimoji="1" lang="en-US" altLang="ja-JP" sz="1800" b="0" dirty="0">
                          <a:solidFill>
                            <a:schemeClr val="tx1"/>
                          </a:solidFill>
                        </a:rPr>
                        <a:t>50</a:t>
                      </a:r>
                      <a:endParaRPr kumimoji="1" lang="ja-JP" altLang="en-US" sz="1800" b="0" dirty="0">
                        <a:solidFill>
                          <a:schemeClr val="tx1"/>
                        </a:solidFill>
                      </a:endParaRPr>
                    </a:p>
                  </a:txBody>
                  <a:tcPr marL="87818" marR="87818" marT="43907" marB="43907" anchor="ctr">
                    <a:solidFill>
                      <a:schemeClr val="tx1">
                        <a:lumMod val="10000"/>
                        <a:lumOff val="90000"/>
                      </a:schemeClr>
                    </a:solidFill>
                  </a:tcPr>
                </a:tc>
                <a:extLst>
                  <a:ext uri="{0D108BD9-81ED-4DB2-BD59-A6C34878D82A}">
                    <a16:rowId xmlns:a16="http://schemas.microsoft.com/office/drawing/2014/main" val="1142600045"/>
                  </a:ext>
                </a:extLst>
              </a:tr>
            </a:tbl>
          </a:graphicData>
        </a:graphic>
      </p:graphicFrame>
      <p:sp>
        <p:nvSpPr>
          <p:cNvPr id="60" name="矢印: 右 59">
            <a:extLst>
              <a:ext uri="{FF2B5EF4-FFF2-40B4-BE49-F238E27FC236}">
                <a16:creationId xmlns:a16="http://schemas.microsoft.com/office/drawing/2014/main" id="{43EFAD95-F900-4DE2-97BA-9B4F12268645}"/>
              </a:ext>
            </a:extLst>
          </p:cNvPr>
          <p:cNvSpPr/>
          <p:nvPr/>
        </p:nvSpPr>
        <p:spPr>
          <a:xfrm rot="1800000">
            <a:off x="3958379" y="3180478"/>
            <a:ext cx="612000"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9B0FCED6-87F7-4D13-A3C4-A5382C349FE8}"/>
              </a:ext>
            </a:extLst>
          </p:cNvPr>
          <p:cNvGrpSpPr/>
          <p:nvPr/>
        </p:nvGrpSpPr>
        <p:grpSpPr>
          <a:xfrm>
            <a:off x="5798832" y="3063679"/>
            <a:ext cx="1482754" cy="482212"/>
            <a:chOff x="4964360" y="2513221"/>
            <a:chExt cx="1482754" cy="482212"/>
          </a:xfrm>
        </p:grpSpPr>
        <p:sp>
          <p:nvSpPr>
            <p:cNvPr id="62" name="吹き出し: 角を丸めた四角形 61">
              <a:extLst>
                <a:ext uri="{FF2B5EF4-FFF2-40B4-BE49-F238E27FC236}">
                  <a16:creationId xmlns:a16="http://schemas.microsoft.com/office/drawing/2014/main" id="{D2DB93DD-C041-487C-8BDE-DCB626746D42}"/>
                </a:ext>
              </a:extLst>
            </p:cNvPr>
            <p:cNvSpPr/>
            <p:nvPr/>
          </p:nvSpPr>
          <p:spPr>
            <a:xfrm>
              <a:off x="5007267" y="2513221"/>
              <a:ext cx="1396941" cy="482212"/>
            </a:xfrm>
            <a:prstGeom prst="wedgeRoundRectCallout">
              <a:avLst>
                <a:gd name="adj1" fmla="val -59802"/>
                <a:gd name="adj2" fmla="val 79384"/>
                <a:gd name="adj3" fmla="val 16667"/>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F4CDDBE5-05B7-4FC3-8364-7AB6A7DD21FE}"/>
                </a:ext>
              </a:extLst>
            </p:cNvPr>
            <p:cNvSpPr txBox="1"/>
            <p:nvPr/>
          </p:nvSpPr>
          <p:spPr>
            <a:xfrm>
              <a:off x="4964360" y="2516594"/>
              <a:ext cx="1482754" cy="475467"/>
            </a:xfrm>
            <a:prstGeom prst="rect">
              <a:avLst/>
            </a:prstGeom>
            <a:noFill/>
          </p:spPr>
          <p:txBody>
            <a:bodyPr wrap="square" anchor="ctr">
              <a:noAutofit/>
            </a:bodyPr>
            <a:lstStyle/>
            <a:p>
              <a:pPr algn="ctr"/>
              <a:r>
                <a:rPr lang="en-US" altLang="ja-JP" sz="2000" dirty="0">
                  <a:latin typeface="Mgen+ 2c heavy" panose="020B0802020203020207" pitchFamily="50" charset="-128"/>
                  <a:ea typeface="Mgen+ 2c heavy" panose="020B0802020203020207" pitchFamily="50" charset="-128"/>
                  <a:cs typeface="Mgen+ 2c heavy" panose="020B0802020203020207" pitchFamily="50" charset="-128"/>
                </a:rPr>
                <a:t>???</a:t>
              </a:r>
            </a:p>
          </p:txBody>
        </p:sp>
      </p:grpSp>
      <p:sp>
        <p:nvSpPr>
          <p:cNvPr id="64" name="矢印: 右 63">
            <a:extLst>
              <a:ext uri="{FF2B5EF4-FFF2-40B4-BE49-F238E27FC236}">
                <a16:creationId xmlns:a16="http://schemas.microsoft.com/office/drawing/2014/main" id="{2580021E-451A-4C6E-B38A-26E30AFD971B}"/>
              </a:ext>
            </a:extLst>
          </p:cNvPr>
          <p:cNvSpPr/>
          <p:nvPr/>
        </p:nvSpPr>
        <p:spPr>
          <a:xfrm>
            <a:off x="7529585" y="3254197"/>
            <a:ext cx="503339"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アイコン&#10;&#10;自動的に生成された説明">
            <a:extLst>
              <a:ext uri="{FF2B5EF4-FFF2-40B4-BE49-F238E27FC236}">
                <a16:creationId xmlns:a16="http://schemas.microsoft.com/office/drawing/2014/main" id="{2B33E700-3EE4-4618-92D0-4407684DE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643" y="3261546"/>
            <a:ext cx="723827" cy="1171930"/>
          </a:xfrm>
          <a:prstGeom prst="rect">
            <a:avLst/>
          </a:prstGeom>
        </p:spPr>
      </p:pic>
      <p:grpSp>
        <p:nvGrpSpPr>
          <p:cNvPr id="66" name="グループ化 65">
            <a:extLst>
              <a:ext uri="{FF2B5EF4-FFF2-40B4-BE49-F238E27FC236}">
                <a16:creationId xmlns:a16="http://schemas.microsoft.com/office/drawing/2014/main" id="{769FD58A-B15B-44E9-8B1B-5FB751D5FF88}"/>
              </a:ext>
            </a:extLst>
          </p:cNvPr>
          <p:cNvGrpSpPr/>
          <p:nvPr/>
        </p:nvGrpSpPr>
        <p:grpSpPr>
          <a:xfrm>
            <a:off x="9296189" y="3067052"/>
            <a:ext cx="1482754" cy="482212"/>
            <a:chOff x="4964360" y="2513221"/>
            <a:chExt cx="1482754" cy="482212"/>
          </a:xfrm>
        </p:grpSpPr>
        <p:sp>
          <p:nvSpPr>
            <p:cNvPr id="67" name="吹き出し: 角を丸めた四角形 66">
              <a:extLst>
                <a:ext uri="{FF2B5EF4-FFF2-40B4-BE49-F238E27FC236}">
                  <a16:creationId xmlns:a16="http://schemas.microsoft.com/office/drawing/2014/main" id="{100FB3EF-95B2-4B83-BEAD-2848B0FFA8C0}"/>
                </a:ext>
              </a:extLst>
            </p:cNvPr>
            <p:cNvSpPr/>
            <p:nvPr/>
          </p:nvSpPr>
          <p:spPr>
            <a:xfrm>
              <a:off x="5007267" y="2513221"/>
              <a:ext cx="1396941" cy="482212"/>
            </a:xfrm>
            <a:prstGeom prst="wedgeRoundRectCallout">
              <a:avLst>
                <a:gd name="adj1" fmla="val -59802"/>
                <a:gd name="adj2" fmla="val 79384"/>
                <a:gd name="adj3" fmla="val 16667"/>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A8D700C6-213F-4A13-ACE3-C57565E7E56F}"/>
                </a:ext>
              </a:extLst>
            </p:cNvPr>
            <p:cNvSpPr txBox="1"/>
            <p:nvPr/>
          </p:nvSpPr>
          <p:spPr>
            <a:xfrm>
              <a:off x="4964360" y="2516594"/>
              <a:ext cx="1482754" cy="475467"/>
            </a:xfrm>
            <a:prstGeom prst="rect">
              <a:avLst/>
            </a:prstGeom>
            <a:noFill/>
          </p:spPr>
          <p:txBody>
            <a:bodyPr wrap="square" anchor="ctr">
              <a:noAutofit/>
            </a:bodyPr>
            <a:lstStyle/>
            <a:p>
              <a:pPr algn="ctr"/>
              <a:r>
                <a:rPr lang="en-US" altLang="ja-JP" sz="2000" dirty="0">
                  <a:latin typeface="Mgen+ 2c heavy" panose="020B0802020203020207" pitchFamily="50" charset="-128"/>
                  <a:ea typeface="Mgen+ 2c heavy" panose="020B0802020203020207" pitchFamily="50" charset="-128"/>
                  <a:cs typeface="Mgen+ 2c heavy" panose="020B0802020203020207" pitchFamily="50" charset="-128"/>
                </a:rPr>
                <a:t>OK</a:t>
              </a:r>
              <a:r>
                <a:rPr lang="ja-JP" altLang="en-US" sz="2000" dirty="0">
                  <a:latin typeface="Mgen+ 2c heavy" panose="020B0802020203020207" pitchFamily="50" charset="-128"/>
                  <a:ea typeface="Mgen+ 2c heavy" panose="020B0802020203020207" pitchFamily="50" charset="-128"/>
                  <a:cs typeface="Mgen+ 2c heavy" panose="020B0802020203020207" pitchFamily="50" charset="-128"/>
                </a:rPr>
                <a:t>！</a:t>
              </a:r>
            </a:p>
          </p:txBody>
        </p:sp>
      </p:grpSp>
      <p:graphicFrame>
        <p:nvGraphicFramePr>
          <p:cNvPr id="69" name="表 9">
            <a:extLst>
              <a:ext uri="{FF2B5EF4-FFF2-40B4-BE49-F238E27FC236}">
                <a16:creationId xmlns:a16="http://schemas.microsoft.com/office/drawing/2014/main" id="{09ABD121-9BF5-40E4-BBBF-57BE4BB78C68}"/>
              </a:ext>
            </a:extLst>
          </p:cNvPr>
          <p:cNvGraphicFramePr>
            <a:graphicFrameLocks noGrp="1"/>
          </p:cNvGraphicFramePr>
          <p:nvPr>
            <p:extLst>
              <p:ext uri="{D42A27DB-BD31-4B8C-83A1-F6EECF244321}">
                <p14:modId xmlns:p14="http://schemas.microsoft.com/office/powerpoint/2010/main" val="2742841204"/>
              </p:ext>
            </p:extLst>
          </p:nvPr>
        </p:nvGraphicFramePr>
        <p:xfrm>
          <a:off x="1293789" y="4193873"/>
          <a:ext cx="2367774" cy="1049559"/>
        </p:xfrm>
        <a:graphic>
          <a:graphicData uri="http://schemas.openxmlformats.org/drawingml/2006/table">
            <a:tbl>
              <a:tblPr>
                <a:tableStyleId>{5C22544A-7EE6-4342-B048-85BDC9FD1C3A}</a:tableStyleId>
              </a:tblPr>
              <a:tblGrid>
                <a:gridCol w="1183887">
                  <a:extLst>
                    <a:ext uri="{9D8B030D-6E8A-4147-A177-3AD203B41FA5}">
                      <a16:colId xmlns:a16="http://schemas.microsoft.com/office/drawing/2014/main" val="144820052"/>
                    </a:ext>
                  </a:extLst>
                </a:gridCol>
                <a:gridCol w="1183887">
                  <a:extLst>
                    <a:ext uri="{9D8B030D-6E8A-4147-A177-3AD203B41FA5}">
                      <a16:colId xmlns:a16="http://schemas.microsoft.com/office/drawing/2014/main" val="226543826"/>
                    </a:ext>
                  </a:extLst>
                </a:gridCol>
              </a:tblGrid>
              <a:tr h="466208">
                <a:tc rowSpan="2">
                  <a:txBody>
                    <a:bodyPr/>
                    <a:lstStyle/>
                    <a:p>
                      <a:pPr algn="ctr"/>
                      <a:r>
                        <a:rPr kumimoji="1" lang="ja-JP" altLang="en-US" sz="1800" b="0" dirty="0">
                          <a:solidFill>
                            <a:schemeClr val="tx1"/>
                          </a:solidFill>
                        </a:rPr>
                        <a:t>資産</a:t>
                      </a:r>
                      <a:endParaRPr kumimoji="1" lang="en-US" altLang="ja-JP" sz="1800" b="0" dirty="0">
                        <a:solidFill>
                          <a:schemeClr val="tx1"/>
                        </a:solidFill>
                      </a:endParaRPr>
                    </a:p>
                    <a:p>
                      <a:pPr algn="ctr"/>
                      <a:r>
                        <a:rPr kumimoji="1" lang="en-US" altLang="ja-JP" sz="1800" b="0" dirty="0">
                          <a:solidFill>
                            <a:schemeClr val="tx1"/>
                          </a:solidFill>
                        </a:rPr>
                        <a:t>100</a:t>
                      </a:r>
                      <a:endParaRPr kumimoji="1" lang="ja-JP" altLang="en-US" sz="1800" b="0" dirty="0">
                        <a:solidFill>
                          <a:schemeClr val="tx1"/>
                        </a:solidFill>
                      </a:endParaRPr>
                    </a:p>
                  </a:txBody>
                  <a:tcPr marL="98276" marR="98276" marT="49138" marB="49138" anchor="ctr">
                    <a:solidFill>
                      <a:schemeClr val="tx1">
                        <a:lumMod val="10000"/>
                        <a:lumOff val="90000"/>
                      </a:schemeClr>
                    </a:solidFill>
                  </a:tcPr>
                </a:tc>
                <a:tc>
                  <a:txBody>
                    <a:bodyPr/>
                    <a:lstStyle/>
                    <a:p>
                      <a:pPr algn="ctr"/>
                      <a:r>
                        <a:rPr kumimoji="1" lang="ja-JP" altLang="en-US" sz="1800" b="0" dirty="0">
                          <a:solidFill>
                            <a:schemeClr val="tx1"/>
                          </a:solidFill>
                        </a:rPr>
                        <a:t>負債 </a:t>
                      </a:r>
                      <a:r>
                        <a:rPr kumimoji="1" lang="en-US" altLang="ja-JP" sz="1800" b="0" dirty="0">
                          <a:solidFill>
                            <a:schemeClr val="tx1"/>
                          </a:solidFill>
                        </a:rPr>
                        <a:t>90</a:t>
                      </a:r>
                      <a:endParaRPr kumimoji="1" lang="ja-JP" altLang="en-US" sz="1800" b="0" dirty="0">
                        <a:solidFill>
                          <a:schemeClr val="tx1"/>
                        </a:solidFill>
                      </a:endParaRPr>
                    </a:p>
                  </a:txBody>
                  <a:tcPr marL="87818" marR="87818" marT="43907" marB="43907" anchor="ctr">
                    <a:solidFill>
                      <a:schemeClr val="tx1">
                        <a:lumMod val="10000"/>
                        <a:lumOff val="90000"/>
                      </a:schemeClr>
                    </a:solidFill>
                  </a:tcPr>
                </a:tc>
                <a:extLst>
                  <a:ext uri="{0D108BD9-81ED-4DB2-BD59-A6C34878D82A}">
                    <a16:rowId xmlns:a16="http://schemas.microsoft.com/office/drawing/2014/main" val="3871497406"/>
                  </a:ext>
                </a:extLst>
              </a:tr>
              <a:tr h="583351">
                <a:tc vMerge="1">
                  <a:txBody>
                    <a:bodyPr/>
                    <a:lstStyle/>
                    <a:p>
                      <a:endParaRPr kumimoji="1" lang="ja-JP" altLang="en-US" dirty="0"/>
                    </a:p>
                  </a:txBody>
                  <a:tcPr/>
                </a:tc>
                <a:tc>
                  <a:txBody>
                    <a:bodyPr/>
                    <a:lstStyle/>
                    <a:p>
                      <a:pPr algn="ctr"/>
                      <a:r>
                        <a:rPr kumimoji="1" lang="ja-JP" altLang="en-US" sz="1800" b="0" dirty="0">
                          <a:solidFill>
                            <a:schemeClr val="tx1"/>
                          </a:solidFill>
                        </a:rPr>
                        <a:t>純資産 </a:t>
                      </a:r>
                      <a:r>
                        <a:rPr kumimoji="1" lang="en-US" altLang="ja-JP" sz="1800" b="0" dirty="0">
                          <a:solidFill>
                            <a:schemeClr val="tx1"/>
                          </a:solidFill>
                        </a:rPr>
                        <a:t>10</a:t>
                      </a:r>
                      <a:endParaRPr kumimoji="1" lang="ja-JP" altLang="en-US" sz="1800" b="0" dirty="0">
                        <a:solidFill>
                          <a:schemeClr val="tx1"/>
                        </a:solidFill>
                      </a:endParaRPr>
                    </a:p>
                  </a:txBody>
                  <a:tcPr marL="87818" marR="87818" marT="43907" marB="43907" anchor="ctr">
                    <a:solidFill>
                      <a:schemeClr val="tx1">
                        <a:lumMod val="10000"/>
                        <a:lumOff val="90000"/>
                      </a:schemeClr>
                    </a:solidFill>
                  </a:tcPr>
                </a:tc>
                <a:extLst>
                  <a:ext uri="{0D108BD9-81ED-4DB2-BD59-A6C34878D82A}">
                    <a16:rowId xmlns:a16="http://schemas.microsoft.com/office/drawing/2014/main" val="1142600045"/>
                  </a:ext>
                </a:extLst>
              </a:tr>
            </a:tbl>
          </a:graphicData>
        </a:graphic>
      </p:graphicFrame>
      <p:sp>
        <p:nvSpPr>
          <p:cNvPr id="70" name="矢印: 右 69">
            <a:extLst>
              <a:ext uri="{FF2B5EF4-FFF2-40B4-BE49-F238E27FC236}">
                <a16:creationId xmlns:a16="http://schemas.microsoft.com/office/drawing/2014/main" id="{F5752323-966F-4D7B-8BB5-C3A6E3FD0D64}"/>
              </a:ext>
            </a:extLst>
          </p:cNvPr>
          <p:cNvSpPr/>
          <p:nvPr/>
        </p:nvSpPr>
        <p:spPr>
          <a:xfrm rot="19800000">
            <a:off x="3955950" y="4243379"/>
            <a:ext cx="612000"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2" name="グループ化 71">
            <a:extLst>
              <a:ext uri="{FF2B5EF4-FFF2-40B4-BE49-F238E27FC236}">
                <a16:creationId xmlns:a16="http://schemas.microsoft.com/office/drawing/2014/main" id="{E843AC78-71F9-4092-BF87-DB93034A8D43}"/>
              </a:ext>
            </a:extLst>
          </p:cNvPr>
          <p:cNvGrpSpPr/>
          <p:nvPr/>
        </p:nvGrpSpPr>
        <p:grpSpPr>
          <a:xfrm>
            <a:off x="5841739" y="4480919"/>
            <a:ext cx="1482754" cy="482212"/>
            <a:chOff x="4964360" y="2513221"/>
            <a:chExt cx="1482754" cy="482212"/>
          </a:xfrm>
        </p:grpSpPr>
        <p:sp>
          <p:nvSpPr>
            <p:cNvPr id="73" name="吹き出し: 角を丸めた四角形 72">
              <a:extLst>
                <a:ext uri="{FF2B5EF4-FFF2-40B4-BE49-F238E27FC236}">
                  <a16:creationId xmlns:a16="http://schemas.microsoft.com/office/drawing/2014/main" id="{0A7F365E-A83A-47FB-A164-298814778C34}"/>
                </a:ext>
              </a:extLst>
            </p:cNvPr>
            <p:cNvSpPr/>
            <p:nvPr/>
          </p:nvSpPr>
          <p:spPr>
            <a:xfrm>
              <a:off x="5007267" y="2513221"/>
              <a:ext cx="1396941" cy="482212"/>
            </a:xfrm>
            <a:prstGeom prst="wedgeRoundRectCallout">
              <a:avLst>
                <a:gd name="adj1" fmla="val -56199"/>
                <a:gd name="adj2" fmla="val -96325"/>
                <a:gd name="adj3" fmla="val 16667"/>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7CF0618-EBB5-43B3-93AB-AE97947CE429}"/>
                </a:ext>
              </a:extLst>
            </p:cNvPr>
            <p:cNvSpPr txBox="1"/>
            <p:nvPr/>
          </p:nvSpPr>
          <p:spPr>
            <a:xfrm>
              <a:off x="4964360" y="2516594"/>
              <a:ext cx="1482754" cy="475467"/>
            </a:xfrm>
            <a:prstGeom prst="rect">
              <a:avLst/>
            </a:prstGeom>
            <a:noFill/>
          </p:spPr>
          <p:txBody>
            <a:bodyPr wrap="square" anchor="ctr">
              <a:noAutofit/>
            </a:bodyPr>
            <a:lstStyle/>
            <a:p>
              <a:pPr algn="ctr"/>
              <a:r>
                <a:rPr lang="ja-JP" altLang="en-US" sz="2000" dirty="0">
                  <a:latin typeface="Mgen+ 2c heavy" panose="020B0802020203020207" pitchFamily="50" charset="-128"/>
                  <a:ea typeface="Mgen+ 2c heavy" panose="020B0802020203020207" pitchFamily="50" charset="-128"/>
                  <a:cs typeface="Mgen+ 2c heavy" panose="020B0802020203020207" pitchFamily="50" charset="-128"/>
                </a:rPr>
                <a:t>倒れる！</a:t>
              </a:r>
            </a:p>
          </p:txBody>
        </p:sp>
      </p:grpSp>
      <p:sp>
        <p:nvSpPr>
          <p:cNvPr id="78" name="矢印: 右 77">
            <a:extLst>
              <a:ext uri="{FF2B5EF4-FFF2-40B4-BE49-F238E27FC236}">
                <a16:creationId xmlns:a16="http://schemas.microsoft.com/office/drawing/2014/main" id="{124C59EE-93CB-4DE0-94D0-E304918086DD}"/>
              </a:ext>
            </a:extLst>
          </p:cNvPr>
          <p:cNvSpPr/>
          <p:nvPr/>
        </p:nvSpPr>
        <p:spPr>
          <a:xfrm rot="5400000">
            <a:off x="6331447" y="5109465"/>
            <a:ext cx="503339"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525ADB24-A8BB-462F-A27C-6A905FCEA779}"/>
              </a:ext>
            </a:extLst>
          </p:cNvPr>
          <p:cNvGrpSpPr/>
          <p:nvPr/>
        </p:nvGrpSpPr>
        <p:grpSpPr>
          <a:xfrm>
            <a:off x="5841739" y="5730879"/>
            <a:ext cx="1482754" cy="482212"/>
            <a:chOff x="4964360" y="2513221"/>
            <a:chExt cx="1482754" cy="482212"/>
          </a:xfrm>
        </p:grpSpPr>
        <p:sp>
          <p:nvSpPr>
            <p:cNvPr id="80" name="吹き出し: 角を丸めた四角形 79">
              <a:extLst>
                <a:ext uri="{FF2B5EF4-FFF2-40B4-BE49-F238E27FC236}">
                  <a16:creationId xmlns:a16="http://schemas.microsoft.com/office/drawing/2014/main" id="{FB0077D4-9994-42FD-B578-756C6E5E2B31}"/>
                </a:ext>
              </a:extLst>
            </p:cNvPr>
            <p:cNvSpPr/>
            <p:nvPr/>
          </p:nvSpPr>
          <p:spPr>
            <a:xfrm>
              <a:off x="5007267" y="2513221"/>
              <a:ext cx="1396941" cy="482212"/>
            </a:xfrm>
            <a:prstGeom prst="wedgeRoundRectCallout">
              <a:avLst>
                <a:gd name="adj1" fmla="val -12361"/>
                <a:gd name="adj2" fmla="val -12820"/>
                <a:gd name="adj3" fmla="val 16667"/>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a:extLst>
                <a:ext uri="{FF2B5EF4-FFF2-40B4-BE49-F238E27FC236}">
                  <a16:creationId xmlns:a16="http://schemas.microsoft.com/office/drawing/2014/main" id="{7797CB8B-770C-4A61-8CA7-AA59D4692D4A}"/>
                </a:ext>
              </a:extLst>
            </p:cNvPr>
            <p:cNvSpPr txBox="1"/>
            <p:nvPr/>
          </p:nvSpPr>
          <p:spPr>
            <a:xfrm>
              <a:off x="4964360" y="2516594"/>
              <a:ext cx="1482754" cy="475467"/>
            </a:xfrm>
            <a:prstGeom prst="rect">
              <a:avLst/>
            </a:prstGeom>
            <a:noFill/>
          </p:spPr>
          <p:txBody>
            <a:bodyPr wrap="square" anchor="ctr">
              <a:noAutofit/>
            </a:bodyPr>
            <a:lstStyle/>
            <a:p>
              <a:pPr algn="ctr"/>
              <a:r>
                <a:rPr lang="en-US" altLang="ja-JP" sz="2000" dirty="0">
                  <a:latin typeface="Mgen+ 2c heavy" panose="020B0802020203020207" pitchFamily="50" charset="-128"/>
                  <a:ea typeface="Mgen+ 2c heavy" panose="020B0802020203020207" pitchFamily="50" charset="-128"/>
                  <a:cs typeface="Mgen+ 2c heavy" panose="020B0802020203020207" pitchFamily="50" charset="-128"/>
                </a:rPr>
                <a:t>NG</a:t>
              </a:r>
              <a:r>
                <a:rPr lang="ja-JP" altLang="en-US" sz="2000" dirty="0">
                  <a:latin typeface="Mgen+ 2c heavy" panose="020B0802020203020207" pitchFamily="50" charset="-128"/>
                  <a:ea typeface="Mgen+ 2c heavy" panose="020B0802020203020207" pitchFamily="50" charset="-128"/>
                  <a:cs typeface="Mgen+ 2c heavy" panose="020B0802020203020207" pitchFamily="50" charset="-128"/>
                </a:rPr>
                <a:t>！</a:t>
              </a:r>
            </a:p>
          </p:txBody>
        </p:sp>
      </p:grpSp>
      <p:sp>
        <p:nvSpPr>
          <p:cNvPr id="27" name="正方形/長方形 26">
            <a:extLst>
              <a:ext uri="{FF2B5EF4-FFF2-40B4-BE49-F238E27FC236}">
                <a16:creationId xmlns:a16="http://schemas.microsoft.com/office/drawing/2014/main" id="{A84D1E92-1E8C-48CC-B7FC-931CBEA21857}"/>
              </a:ext>
            </a:extLst>
          </p:cNvPr>
          <p:cNvSpPr/>
          <p:nvPr/>
        </p:nvSpPr>
        <p:spPr>
          <a:xfrm>
            <a:off x="1729530" y="1638351"/>
            <a:ext cx="9931167"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rPr>
              <a:t>－　確信度が高いサンプルはモデルの出力を利用</a:t>
            </a:r>
            <a:endParaRPr kumimoji="1" lang="en-US" altLang="ja-JP" sz="2400" dirty="0">
              <a:solidFill>
                <a:schemeClr val="tx1"/>
              </a:solidFill>
            </a:endParaRPr>
          </a:p>
        </p:txBody>
      </p:sp>
    </p:spTree>
    <p:extLst>
      <p:ext uri="{BB962C8B-B14F-4D97-AF65-F5344CB8AC3E}">
        <p14:creationId xmlns:p14="http://schemas.microsoft.com/office/powerpoint/2010/main" val="111275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F1EB6A-17B4-4BB5-817D-DC1E15F6ADC7}"/>
              </a:ext>
            </a:extLst>
          </p:cNvPr>
          <p:cNvSpPr>
            <a:spLocks noGrp="1"/>
          </p:cNvSpPr>
          <p:nvPr>
            <p:ph type="title"/>
          </p:nvPr>
        </p:nvSpPr>
        <p:spPr/>
        <p:txBody>
          <a:bodyPr/>
          <a:lstStyle/>
          <a:p>
            <a:r>
              <a:rPr kumimoji="1" lang="en-US" altLang="ja-JP" dirty="0"/>
              <a:t>Disclaimer</a:t>
            </a:r>
            <a:endParaRPr kumimoji="1" lang="ja-JP" altLang="en-US" dirty="0"/>
          </a:p>
        </p:txBody>
      </p:sp>
      <p:sp>
        <p:nvSpPr>
          <p:cNvPr id="3" name="コンテンツ プレースホルダー 2">
            <a:extLst>
              <a:ext uri="{FF2B5EF4-FFF2-40B4-BE49-F238E27FC236}">
                <a16:creationId xmlns:a16="http://schemas.microsoft.com/office/drawing/2014/main" id="{720E1099-E4A0-4B5A-ABB8-45C155287C3C}"/>
              </a:ext>
            </a:extLst>
          </p:cNvPr>
          <p:cNvSpPr>
            <a:spLocks noGrp="1"/>
          </p:cNvSpPr>
          <p:nvPr>
            <p:ph idx="1"/>
          </p:nvPr>
        </p:nvSpPr>
        <p:spPr>
          <a:xfrm>
            <a:off x="308150" y="1921079"/>
            <a:ext cx="11575701" cy="2206304"/>
          </a:xfrm>
        </p:spPr>
        <p:txBody>
          <a:bodyPr/>
          <a:lstStyle/>
          <a:p>
            <a:pPr marL="0" indent="0">
              <a:buNone/>
            </a:pPr>
            <a:r>
              <a:rPr lang="ja-JP" altLang="en-US" sz="3200" dirty="0">
                <a:latin typeface="Mgen+ 2c heavy" panose="020B0802020203020207" pitchFamily="50" charset="-128"/>
                <a:ea typeface="Mgen+ 2c heavy" panose="020B0802020203020207" pitchFamily="50" charset="-128"/>
                <a:cs typeface="Mgen+ 2c heavy" panose="020B0802020203020207" pitchFamily="50" charset="-128"/>
              </a:rPr>
              <a:t>＊　</a:t>
            </a:r>
            <a:r>
              <a:rPr kumimoji="1" lang="ja-JP" altLang="en-US" sz="3200" dirty="0">
                <a:latin typeface="Mgen+ 2c heavy" panose="020B0802020203020207" pitchFamily="50" charset="-128"/>
                <a:ea typeface="Mgen+ 2c heavy" panose="020B0802020203020207" pitchFamily="50" charset="-128"/>
                <a:cs typeface="Mgen+ 2c heavy" panose="020B0802020203020207" pitchFamily="50" charset="-128"/>
              </a:rPr>
              <a:t>本発表は個人的見解を示すものです</a:t>
            </a:r>
            <a:endParaRPr kumimoji="1" lang="en-US" altLang="ja-JP" sz="3200" dirty="0">
              <a:latin typeface="Mgen+ 2c heavy" panose="020B0802020203020207" pitchFamily="50" charset="-128"/>
              <a:ea typeface="Mgen+ 2c heavy" panose="020B0802020203020207" pitchFamily="50" charset="-128"/>
              <a:cs typeface="Mgen+ 2c heavy" panose="020B0802020203020207" pitchFamily="50" charset="-128"/>
            </a:endParaRPr>
          </a:p>
          <a:p>
            <a:pPr marL="0" indent="0">
              <a:buNone/>
            </a:pPr>
            <a:endParaRPr kumimoji="1" lang="en-US" altLang="ja-JP" sz="3200" dirty="0">
              <a:latin typeface="Mgen+ 2c heavy" panose="020B0802020203020207" pitchFamily="50" charset="-128"/>
              <a:ea typeface="Mgen+ 2c heavy" panose="020B0802020203020207" pitchFamily="50" charset="-128"/>
              <a:cs typeface="Mgen+ 2c heavy" panose="020B0802020203020207" pitchFamily="50" charset="-128"/>
            </a:endParaRPr>
          </a:p>
          <a:p>
            <a:pPr marL="0" indent="0">
              <a:buNone/>
            </a:pPr>
            <a:r>
              <a:rPr kumimoji="1" lang="ja-JP" altLang="en-US" sz="3200" dirty="0">
                <a:latin typeface="Mgen+ 2c heavy" panose="020B0802020203020207" pitchFamily="50" charset="-128"/>
                <a:ea typeface="Mgen+ 2c heavy" panose="020B0802020203020207" pitchFamily="50" charset="-128"/>
                <a:cs typeface="Mgen+ 2c heavy" panose="020B0802020203020207" pitchFamily="50" charset="-128"/>
              </a:rPr>
              <a:t>＊　所属する組織の公式な見解では</a:t>
            </a:r>
            <a:r>
              <a:rPr lang="ja-JP" altLang="en-US" sz="3200" dirty="0">
                <a:latin typeface="Mgen+ 2c heavy" panose="020B0802020203020207" pitchFamily="50" charset="-128"/>
                <a:ea typeface="Mgen+ 2c heavy" panose="020B0802020203020207" pitchFamily="50" charset="-128"/>
                <a:cs typeface="Mgen+ 2c heavy" panose="020B0802020203020207" pitchFamily="50" charset="-128"/>
              </a:rPr>
              <a:t>ありません</a:t>
            </a:r>
            <a:endParaRPr kumimoji="1" lang="ja-JP" altLang="en-US" sz="3200" dirty="0">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4" name="スライド番号プレースホルダー 3">
            <a:extLst>
              <a:ext uri="{FF2B5EF4-FFF2-40B4-BE49-F238E27FC236}">
                <a16:creationId xmlns:a16="http://schemas.microsoft.com/office/drawing/2014/main" id="{2C3A68F9-E5ED-4608-A609-45C027483178}"/>
              </a:ext>
            </a:extLst>
          </p:cNvPr>
          <p:cNvSpPr>
            <a:spLocks noGrp="1"/>
          </p:cNvSpPr>
          <p:nvPr>
            <p:ph type="sldNum" sz="quarter" idx="12"/>
          </p:nvPr>
        </p:nvSpPr>
        <p:spPr/>
        <p:txBody>
          <a:bodyPr/>
          <a:lstStyle/>
          <a:p>
            <a:fld id="{FCEFF6DB-0D4D-4D2A-B40A-7B2D87546AB8}" type="slidenum">
              <a:rPr kumimoji="1" lang="ja-JP" altLang="en-US" smtClean="0"/>
              <a:pPr/>
              <a:t>2</a:t>
            </a:fld>
            <a:endParaRPr kumimoji="1" lang="ja-JP" altLang="en-US" dirty="0">
              <a:solidFill>
                <a:schemeClr val="tx1"/>
              </a:solidFill>
            </a:endParaRPr>
          </a:p>
        </p:txBody>
      </p:sp>
    </p:spTree>
    <p:extLst>
      <p:ext uri="{BB962C8B-B14F-4D97-AF65-F5344CB8AC3E}">
        <p14:creationId xmlns:p14="http://schemas.microsoft.com/office/powerpoint/2010/main" val="2479548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6C7F9D-CE25-48FA-994A-16768466C569}"/>
              </a:ext>
            </a:extLst>
          </p:cNvPr>
          <p:cNvSpPr>
            <a:spLocks noGrp="1"/>
          </p:cNvSpPr>
          <p:nvPr>
            <p:ph type="title"/>
          </p:nvPr>
        </p:nvSpPr>
        <p:spPr/>
        <p:txBody>
          <a:bodyPr/>
          <a:lstStyle/>
          <a:p>
            <a:r>
              <a:rPr kumimoji="1" lang="ja-JP" altLang="en-US" sz="3200" dirty="0">
                <a:solidFill>
                  <a:schemeClr val="tx1"/>
                </a:solidFill>
              </a:rPr>
              <a:t>予測の確信度が低いときのみ人間が判断するケース</a:t>
            </a:r>
            <a:endParaRPr kumimoji="1" lang="ja-JP" altLang="en-US" dirty="0"/>
          </a:p>
        </p:txBody>
      </p:sp>
      <p:sp>
        <p:nvSpPr>
          <p:cNvPr id="4" name="スライド番号プレースホルダー 3">
            <a:extLst>
              <a:ext uri="{FF2B5EF4-FFF2-40B4-BE49-F238E27FC236}">
                <a16:creationId xmlns:a16="http://schemas.microsoft.com/office/drawing/2014/main" id="{2A0AB3BD-694D-4A6A-BB3F-C5C3129A5E4C}"/>
              </a:ext>
            </a:extLst>
          </p:cNvPr>
          <p:cNvSpPr>
            <a:spLocks noGrp="1"/>
          </p:cNvSpPr>
          <p:nvPr>
            <p:ph type="sldNum" sz="quarter" idx="12"/>
          </p:nvPr>
        </p:nvSpPr>
        <p:spPr/>
        <p:txBody>
          <a:bodyPr/>
          <a:lstStyle/>
          <a:p>
            <a:fld id="{FCEFF6DB-0D4D-4D2A-B40A-7B2D87546AB8}" type="slidenum">
              <a:rPr kumimoji="1" lang="ja-JP" altLang="en-US" smtClean="0"/>
              <a:pPr/>
              <a:t>20</a:t>
            </a:fld>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76628969-EAB0-4251-BB6A-0637276F75DF}"/>
              </a:ext>
            </a:extLst>
          </p:cNvPr>
          <p:cNvSpPr/>
          <p:nvPr/>
        </p:nvSpPr>
        <p:spPr>
          <a:xfrm>
            <a:off x="308150" y="842287"/>
            <a:ext cx="10874200" cy="64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dirty="0">
                <a:solidFill>
                  <a:schemeClr val="tx1"/>
                </a:solidFill>
                <a:latin typeface="+mj-ea"/>
                <a:ea typeface="+mj-ea"/>
                <a:cs typeface="Mgen+ 2c heavy" panose="020B0802020203020207" pitchFamily="50" charset="-128"/>
              </a:rPr>
              <a:t>＊　</a:t>
            </a:r>
            <a:r>
              <a:rPr kumimoji="1" lang="en-US" altLang="ja-JP" sz="3600" dirty="0">
                <a:solidFill>
                  <a:schemeClr val="tx1"/>
                </a:solidFill>
                <a:latin typeface="+mj-lt"/>
                <a:ea typeface="+mj-ea"/>
                <a:cs typeface="Mgen+ 2c heavy" panose="020B0802020203020207" pitchFamily="50" charset="-128"/>
              </a:rPr>
              <a:t>Learning to Defer</a:t>
            </a:r>
            <a:endParaRPr kumimoji="1" lang="en-US" altLang="ja-JP" sz="4000" dirty="0">
              <a:solidFill>
                <a:schemeClr val="tx1"/>
              </a:solidFill>
              <a:latin typeface="+mj-lt"/>
              <a:ea typeface="+mj-ea"/>
            </a:endParaRPr>
          </a:p>
        </p:txBody>
      </p:sp>
      <p:grpSp>
        <p:nvGrpSpPr>
          <p:cNvPr id="38" name="グループ化 37">
            <a:extLst>
              <a:ext uri="{FF2B5EF4-FFF2-40B4-BE49-F238E27FC236}">
                <a16:creationId xmlns:a16="http://schemas.microsoft.com/office/drawing/2014/main" id="{05792B98-B98A-4C6B-8DC0-CA411D20E2FF}"/>
              </a:ext>
            </a:extLst>
          </p:cNvPr>
          <p:cNvGrpSpPr/>
          <p:nvPr/>
        </p:nvGrpSpPr>
        <p:grpSpPr>
          <a:xfrm>
            <a:off x="70185" y="1620409"/>
            <a:ext cx="12051630" cy="1241688"/>
            <a:chOff x="0" y="1779423"/>
            <a:chExt cx="12051630" cy="1241688"/>
          </a:xfrm>
        </p:grpSpPr>
        <p:sp>
          <p:nvSpPr>
            <p:cNvPr id="20" name="正方形/長方形 19">
              <a:extLst>
                <a:ext uri="{FF2B5EF4-FFF2-40B4-BE49-F238E27FC236}">
                  <a16:creationId xmlns:a16="http://schemas.microsoft.com/office/drawing/2014/main" id="{CD03BE04-6902-4407-84CA-E309345101ED}"/>
                </a:ext>
              </a:extLst>
            </p:cNvPr>
            <p:cNvSpPr/>
            <p:nvPr/>
          </p:nvSpPr>
          <p:spPr>
            <a:xfrm>
              <a:off x="0" y="2609078"/>
              <a:ext cx="1404521" cy="412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accent3"/>
                  </a:solidFill>
                </a:rPr>
                <a:t>Classifier</a:t>
              </a:r>
            </a:p>
          </p:txBody>
        </p:sp>
        <p:grpSp>
          <p:nvGrpSpPr>
            <p:cNvPr id="37" name="グループ化 36">
              <a:extLst>
                <a:ext uri="{FF2B5EF4-FFF2-40B4-BE49-F238E27FC236}">
                  <a16:creationId xmlns:a16="http://schemas.microsoft.com/office/drawing/2014/main" id="{22CC83C2-57B0-4045-83D7-7895765ABC4F}"/>
                </a:ext>
              </a:extLst>
            </p:cNvPr>
            <p:cNvGrpSpPr/>
            <p:nvPr/>
          </p:nvGrpSpPr>
          <p:grpSpPr>
            <a:xfrm>
              <a:off x="469425" y="1779423"/>
              <a:ext cx="11582205" cy="1241688"/>
              <a:chOff x="469425" y="1779423"/>
              <a:chExt cx="11582205" cy="1241688"/>
            </a:xfrm>
          </p:grpSpPr>
          <p:sp>
            <p:nvSpPr>
              <p:cNvPr id="22" name="正方形/長方形 21">
                <a:extLst>
                  <a:ext uri="{FF2B5EF4-FFF2-40B4-BE49-F238E27FC236}">
                    <a16:creationId xmlns:a16="http://schemas.microsoft.com/office/drawing/2014/main" id="{ABAE95BA-C01A-4F02-85FE-F9BB6411BE27}"/>
                  </a:ext>
                </a:extLst>
              </p:cNvPr>
              <p:cNvSpPr/>
              <p:nvPr/>
            </p:nvSpPr>
            <p:spPr>
              <a:xfrm>
                <a:off x="1282244" y="2609078"/>
                <a:ext cx="1384184" cy="412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accent2"/>
                    </a:solidFill>
                  </a:rPr>
                  <a:t>Rejector</a:t>
                </a:r>
              </a:p>
            </p:txBody>
          </p:sp>
          <p:sp>
            <p:nvSpPr>
              <p:cNvPr id="24" name="正方形/長方形 23">
                <a:extLst>
                  <a:ext uri="{FF2B5EF4-FFF2-40B4-BE49-F238E27FC236}">
                    <a16:creationId xmlns:a16="http://schemas.microsoft.com/office/drawing/2014/main" id="{D18717E2-4C6B-4195-B627-8A08806013E6}"/>
                  </a:ext>
                </a:extLst>
              </p:cNvPr>
              <p:cNvSpPr/>
              <p:nvPr/>
            </p:nvSpPr>
            <p:spPr>
              <a:xfrm>
                <a:off x="3418740" y="2609078"/>
                <a:ext cx="1793519" cy="412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accent1"/>
                    </a:solidFill>
                  </a:rPr>
                  <a:t>人間の予測</a:t>
                </a:r>
                <a:endParaRPr kumimoji="1" lang="en-US" altLang="ja-JP" sz="2000" dirty="0">
                  <a:solidFill>
                    <a:schemeClr val="accent1"/>
                  </a:solidFill>
                </a:endParaRPr>
              </a:p>
            </p:txBody>
          </p:sp>
          <p:sp>
            <p:nvSpPr>
              <p:cNvPr id="25" name="正方形/長方形 24">
                <a:extLst>
                  <a:ext uri="{FF2B5EF4-FFF2-40B4-BE49-F238E27FC236}">
                    <a16:creationId xmlns:a16="http://schemas.microsoft.com/office/drawing/2014/main" id="{FE1CFE4E-DA91-4BF6-BDF9-388D94C0E96C}"/>
                  </a:ext>
                </a:extLst>
              </p:cNvPr>
              <p:cNvSpPr/>
              <p:nvPr/>
            </p:nvSpPr>
            <p:spPr>
              <a:xfrm>
                <a:off x="6754805" y="2609078"/>
                <a:ext cx="2075533" cy="412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accent2"/>
                    </a:solidFill>
                  </a:rPr>
                  <a:t>Defer </a:t>
                </a:r>
                <a:r>
                  <a:rPr kumimoji="1" lang="ja-JP" altLang="en-US" sz="2000" dirty="0">
                    <a:solidFill>
                      <a:schemeClr val="accent2"/>
                    </a:solidFill>
                  </a:rPr>
                  <a:t>しない</a:t>
                </a:r>
                <a:endParaRPr kumimoji="1" lang="en-US" altLang="ja-JP" sz="2000" dirty="0">
                  <a:solidFill>
                    <a:schemeClr val="accent2"/>
                  </a:solidFill>
                </a:endParaRPr>
              </a:p>
            </p:txBody>
          </p:sp>
          <p:grpSp>
            <p:nvGrpSpPr>
              <p:cNvPr id="18" name="グループ化 17">
                <a:extLst>
                  <a:ext uri="{FF2B5EF4-FFF2-40B4-BE49-F238E27FC236}">
                    <a16:creationId xmlns:a16="http://schemas.microsoft.com/office/drawing/2014/main" id="{AD214BEB-7F7A-48E9-A2DF-218898EB13E1}"/>
                  </a:ext>
                </a:extLst>
              </p:cNvPr>
              <p:cNvGrpSpPr/>
              <p:nvPr/>
            </p:nvGrpSpPr>
            <p:grpSpPr>
              <a:xfrm>
                <a:off x="469425" y="1976056"/>
                <a:ext cx="11372480" cy="646915"/>
                <a:chOff x="909637" y="2900497"/>
                <a:chExt cx="10086975" cy="568109"/>
              </a:xfrm>
            </p:grpSpPr>
            <p:pic>
              <p:nvPicPr>
                <p:cNvPr id="15" name="図 14">
                  <a:extLst>
                    <a:ext uri="{FF2B5EF4-FFF2-40B4-BE49-F238E27FC236}">
                      <a16:creationId xmlns:a16="http://schemas.microsoft.com/office/drawing/2014/main" id="{9FF8ED74-B309-46E0-9641-3DF0437193B6}"/>
                    </a:ext>
                  </a:extLst>
                </p:cNvPr>
                <p:cNvPicPr>
                  <a:picLocks noChangeAspect="1"/>
                </p:cNvPicPr>
                <p:nvPr/>
              </p:nvPicPr>
              <p:blipFill rotWithShape="1">
                <a:blip r:embed="rId2"/>
                <a:srcRect b="51377"/>
                <a:stretch/>
              </p:blipFill>
              <p:spPr>
                <a:xfrm>
                  <a:off x="909637" y="2900497"/>
                  <a:ext cx="6981825" cy="509453"/>
                </a:xfrm>
                <a:prstGeom prst="rect">
                  <a:avLst/>
                </a:prstGeom>
              </p:spPr>
            </p:pic>
            <p:pic>
              <p:nvPicPr>
                <p:cNvPr id="17" name="図 16">
                  <a:extLst>
                    <a:ext uri="{FF2B5EF4-FFF2-40B4-BE49-F238E27FC236}">
                      <a16:creationId xmlns:a16="http://schemas.microsoft.com/office/drawing/2014/main" id="{1667CB16-06C0-418F-B6FB-486E10A3AAFE}"/>
                    </a:ext>
                  </a:extLst>
                </p:cNvPr>
                <p:cNvPicPr>
                  <a:picLocks noChangeAspect="1"/>
                </p:cNvPicPr>
                <p:nvPr/>
              </p:nvPicPr>
              <p:blipFill rotWithShape="1">
                <a:blip r:embed="rId3"/>
                <a:srcRect t="54940"/>
                <a:stretch/>
              </p:blipFill>
              <p:spPr>
                <a:xfrm>
                  <a:off x="7900987" y="3056573"/>
                  <a:ext cx="3095625" cy="412033"/>
                </a:xfrm>
                <a:prstGeom prst="rect">
                  <a:avLst/>
                </a:prstGeom>
              </p:spPr>
            </p:pic>
          </p:grpSp>
          <p:sp>
            <p:nvSpPr>
              <p:cNvPr id="19" name="正方形/長方形 18">
                <a:extLst>
                  <a:ext uri="{FF2B5EF4-FFF2-40B4-BE49-F238E27FC236}">
                    <a16:creationId xmlns:a16="http://schemas.microsoft.com/office/drawing/2014/main" id="{871EF3E6-7780-4B16-83F4-50AD24BFD4B3}"/>
                  </a:ext>
                </a:extLst>
              </p:cNvPr>
              <p:cNvSpPr/>
              <p:nvPr/>
            </p:nvSpPr>
            <p:spPr>
              <a:xfrm>
                <a:off x="991141" y="2131310"/>
                <a:ext cx="206410" cy="35047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8344B5D-5C3B-4C73-99A9-8131B90DE7C3}"/>
                  </a:ext>
                </a:extLst>
              </p:cNvPr>
              <p:cNvSpPr/>
              <p:nvPr/>
            </p:nvSpPr>
            <p:spPr>
              <a:xfrm>
                <a:off x="1329964" y="2131310"/>
                <a:ext cx="206410" cy="35047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118F090-2CAF-4E23-BC03-0B68A3A965D6}"/>
                  </a:ext>
                </a:extLst>
              </p:cNvPr>
              <p:cNvSpPr/>
              <p:nvPr/>
            </p:nvSpPr>
            <p:spPr>
              <a:xfrm>
                <a:off x="3506903" y="2250299"/>
                <a:ext cx="272709" cy="35047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DB7DA73F-0B7D-4D19-AD13-B88BE27E7F07}"/>
                  </a:ext>
                </a:extLst>
              </p:cNvPr>
              <p:cNvCxnSpPr>
                <a:cxnSpLocks/>
              </p:cNvCxnSpPr>
              <p:nvPr/>
            </p:nvCxnSpPr>
            <p:spPr>
              <a:xfrm>
                <a:off x="7163937" y="2605713"/>
                <a:ext cx="11878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CAA28D6D-6E14-46E6-89C6-96EAF7A9838E}"/>
                  </a:ext>
                </a:extLst>
              </p:cNvPr>
              <p:cNvSpPr/>
              <p:nvPr/>
            </p:nvSpPr>
            <p:spPr>
              <a:xfrm>
                <a:off x="10284247" y="2609078"/>
                <a:ext cx="1767383" cy="412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accent2"/>
                    </a:solidFill>
                  </a:rPr>
                  <a:t>Defer </a:t>
                </a:r>
                <a:r>
                  <a:rPr kumimoji="1" lang="ja-JP" altLang="en-US" sz="2000" dirty="0">
                    <a:solidFill>
                      <a:schemeClr val="accent2"/>
                    </a:solidFill>
                  </a:rPr>
                  <a:t>する</a:t>
                </a:r>
                <a:endParaRPr kumimoji="1" lang="en-US" altLang="ja-JP" sz="2000" dirty="0">
                  <a:solidFill>
                    <a:schemeClr val="accent2"/>
                  </a:solidFill>
                </a:endParaRPr>
              </a:p>
            </p:txBody>
          </p:sp>
          <p:cxnSp>
            <p:nvCxnSpPr>
              <p:cNvPr id="32" name="直線コネクタ 31">
                <a:extLst>
                  <a:ext uri="{FF2B5EF4-FFF2-40B4-BE49-F238E27FC236}">
                    <a16:creationId xmlns:a16="http://schemas.microsoft.com/office/drawing/2014/main" id="{B6C1B699-7806-4D65-97A8-46D232563AD0}"/>
                  </a:ext>
                </a:extLst>
              </p:cNvPr>
              <p:cNvCxnSpPr>
                <a:cxnSpLocks/>
              </p:cNvCxnSpPr>
              <p:nvPr/>
            </p:nvCxnSpPr>
            <p:spPr>
              <a:xfrm>
                <a:off x="10525599" y="2605713"/>
                <a:ext cx="11878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8A81337-E3CB-44D2-B23E-E47B569636E8}"/>
                  </a:ext>
                </a:extLst>
              </p:cNvPr>
              <p:cNvCxnSpPr>
                <a:cxnSpLocks/>
              </p:cNvCxnSpPr>
              <p:nvPr/>
            </p:nvCxnSpPr>
            <p:spPr>
              <a:xfrm>
                <a:off x="5237070" y="2605713"/>
                <a:ext cx="173910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F314676F-05C0-4D98-96FE-48EAEF08CB5B}"/>
                  </a:ext>
                </a:extLst>
              </p:cNvPr>
              <p:cNvSpPr/>
              <p:nvPr/>
            </p:nvSpPr>
            <p:spPr>
              <a:xfrm>
                <a:off x="5068853" y="1795433"/>
                <a:ext cx="2075533" cy="350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accent6"/>
                    </a:solidFill>
                  </a:rPr>
                  <a:t>モデルのコスト</a:t>
                </a:r>
                <a:endParaRPr kumimoji="1" lang="en-US" altLang="ja-JP" sz="2000" dirty="0">
                  <a:solidFill>
                    <a:schemeClr val="accent6"/>
                  </a:solidFill>
                </a:endParaRPr>
              </a:p>
            </p:txBody>
          </p:sp>
          <p:sp>
            <p:nvSpPr>
              <p:cNvPr id="35" name="正方形/長方形 34">
                <a:extLst>
                  <a:ext uri="{FF2B5EF4-FFF2-40B4-BE49-F238E27FC236}">
                    <a16:creationId xmlns:a16="http://schemas.microsoft.com/office/drawing/2014/main" id="{2B36C517-3528-4BBE-9B76-7EA0B586FB8E}"/>
                  </a:ext>
                </a:extLst>
              </p:cNvPr>
              <p:cNvSpPr/>
              <p:nvPr/>
            </p:nvSpPr>
            <p:spPr>
              <a:xfrm>
                <a:off x="8450066" y="1779423"/>
                <a:ext cx="2075533" cy="382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accent6"/>
                    </a:solidFill>
                  </a:rPr>
                  <a:t>人間のコスト</a:t>
                </a:r>
                <a:endParaRPr kumimoji="1" lang="en-US" altLang="ja-JP" sz="2000" dirty="0">
                  <a:solidFill>
                    <a:schemeClr val="accent6"/>
                  </a:solidFill>
                </a:endParaRPr>
              </a:p>
            </p:txBody>
          </p:sp>
          <p:cxnSp>
            <p:nvCxnSpPr>
              <p:cNvPr id="36" name="直線コネクタ 35">
                <a:extLst>
                  <a:ext uri="{FF2B5EF4-FFF2-40B4-BE49-F238E27FC236}">
                    <a16:creationId xmlns:a16="http://schemas.microsoft.com/office/drawing/2014/main" id="{0E2E2544-0491-4384-A369-AF963728C53C}"/>
                  </a:ext>
                </a:extLst>
              </p:cNvPr>
              <p:cNvCxnSpPr>
                <a:cxnSpLocks/>
              </p:cNvCxnSpPr>
              <p:nvPr/>
            </p:nvCxnSpPr>
            <p:spPr>
              <a:xfrm>
                <a:off x="8703122" y="2605713"/>
                <a:ext cx="173910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grpSp>
      <p:sp>
        <p:nvSpPr>
          <p:cNvPr id="39" name="正方形/長方形 38">
            <a:extLst>
              <a:ext uri="{FF2B5EF4-FFF2-40B4-BE49-F238E27FC236}">
                <a16:creationId xmlns:a16="http://schemas.microsoft.com/office/drawing/2014/main" id="{A94BA417-D269-4B33-A8E5-70E37D9154B4}"/>
              </a:ext>
            </a:extLst>
          </p:cNvPr>
          <p:cNvSpPr/>
          <p:nvPr/>
        </p:nvSpPr>
        <p:spPr>
          <a:xfrm>
            <a:off x="363923" y="3188859"/>
            <a:ext cx="10874200" cy="1676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ja-JP" altLang="en-US" sz="2000" dirty="0">
                <a:solidFill>
                  <a:schemeClr val="tx1"/>
                </a:solidFill>
                <a:latin typeface="+mj-ea"/>
                <a:ea typeface="+mj-ea"/>
                <a:cs typeface="Mgen+ 2c heavy" panose="020B0802020203020207" pitchFamily="50" charset="-128"/>
              </a:rPr>
              <a:t>＊　</a:t>
            </a:r>
            <a:r>
              <a:rPr kumimoji="1" lang="ja-JP" altLang="en-US" sz="2000" dirty="0">
                <a:solidFill>
                  <a:schemeClr val="tx1"/>
                </a:solidFill>
                <a:latin typeface="+mj-lt"/>
                <a:ea typeface="+mj-ea"/>
                <a:cs typeface="Mgen+ 2c heavy" panose="020B0802020203020207" pitchFamily="50" charset="-128"/>
              </a:rPr>
              <a:t>「人間のコスト」が定数のとき </a:t>
            </a:r>
            <a:r>
              <a:rPr kumimoji="1" lang="en-US" altLang="ja-JP" sz="2400" dirty="0">
                <a:solidFill>
                  <a:schemeClr val="accent2"/>
                </a:solidFill>
                <a:latin typeface="+mj-lt"/>
                <a:ea typeface="+mj-ea"/>
                <a:cs typeface="Mgen+ 2c heavy" panose="020B0802020203020207" pitchFamily="50" charset="-128"/>
              </a:rPr>
              <a:t>“Learning with Rejection”</a:t>
            </a:r>
          </a:p>
          <a:p>
            <a:pPr>
              <a:lnSpc>
                <a:spcPct val="150000"/>
              </a:lnSpc>
            </a:pPr>
            <a:r>
              <a:rPr kumimoji="1" lang="ja-JP" altLang="en-US" sz="2000" dirty="0">
                <a:solidFill>
                  <a:schemeClr val="accent2"/>
                </a:solidFill>
                <a:latin typeface="+mj-lt"/>
                <a:ea typeface="+mj-ea"/>
                <a:cs typeface="Mgen+ 2c heavy" panose="020B0802020203020207" pitchFamily="50" charset="-128"/>
              </a:rPr>
              <a:t>　　</a:t>
            </a:r>
            <a:r>
              <a:rPr kumimoji="1" lang="ja-JP" altLang="en-US" sz="1600" dirty="0">
                <a:solidFill>
                  <a:schemeClr val="tx1"/>
                </a:solidFill>
                <a:latin typeface="+mj-lt"/>
                <a:ea typeface="+mj-ea"/>
                <a:cs typeface="Mgen+ 2c heavy" panose="020B0802020203020207" pitchFamily="50" charset="-128"/>
              </a:rPr>
              <a:t>－　「人間のコスト」＝「誤判別時のコスト」＋「人間を使うコスト」</a:t>
            </a:r>
            <a:endParaRPr kumimoji="1" lang="en-US" altLang="ja-JP" dirty="0">
              <a:solidFill>
                <a:schemeClr val="tx1"/>
              </a:solidFill>
              <a:latin typeface="+mj-lt"/>
              <a:ea typeface="+mj-ea"/>
              <a:cs typeface="Mgen+ 2c heavy" panose="020B0802020203020207" pitchFamily="50" charset="-128"/>
            </a:endParaRPr>
          </a:p>
          <a:p>
            <a:pPr>
              <a:lnSpc>
                <a:spcPct val="150000"/>
              </a:lnSpc>
            </a:pPr>
            <a:r>
              <a:rPr kumimoji="1" lang="ja-JP" altLang="en-US" sz="2000" dirty="0">
                <a:solidFill>
                  <a:schemeClr val="tx1"/>
                </a:solidFill>
                <a:ea typeface="+mj-ea"/>
                <a:cs typeface="Mgen+ 2c heavy" panose="020B0802020203020207" pitchFamily="50" charset="-128"/>
              </a:rPr>
              <a:t>＊　</a:t>
            </a:r>
            <a:r>
              <a:rPr kumimoji="1" lang="en-US" altLang="ja-JP" sz="2000" dirty="0">
                <a:solidFill>
                  <a:schemeClr val="tx1"/>
                </a:solidFill>
                <a:ea typeface="+mj-ea"/>
                <a:cs typeface="Mgen+ 2c heavy" panose="020B0802020203020207" pitchFamily="50" charset="-128"/>
              </a:rPr>
              <a:t>Learning to Defer </a:t>
            </a:r>
            <a:r>
              <a:rPr kumimoji="1" lang="ja-JP" altLang="en-US" sz="2000" dirty="0">
                <a:solidFill>
                  <a:schemeClr val="tx1"/>
                </a:solidFill>
                <a:ea typeface="+mj-ea"/>
                <a:cs typeface="Mgen+ 2c heavy" panose="020B0802020203020207" pitchFamily="50" charset="-128"/>
              </a:rPr>
              <a:t>は </a:t>
            </a:r>
            <a:r>
              <a:rPr kumimoji="1" lang="ja-JP" altLang="en-US" sz="2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人間の誤判別やバイアスを考慮</a:t>
            </a:r>
            <a:r>
              <a:rPr kumimoji="1" lang="ja-JP" altLang="en-US" sz="2000" dirty="0">
                <a:solidFill>
                  <a:schemeClr val="tx1"/>
                </a:solidFill>
                <a:ea typeface="+mj-ea"/>
                <a:cs typeface="Mgen+ 2c heavy" panose="020B0802020203020207" pitchFamily="50" charset="-128"/>
              </a:rPr>
              <a:t> した定式化</a:t>
            </a:r>
            <a:endParaRPr kumimoji="1" lang="en-US" altLang="ja-JP" sz="2000" dirty="0">
              <a:solidFill>
                <a:schemeClr val="tx1"/>
              </a:solidFill>
              <a:ea typeface="+mj-ea"/>
              <a:cs typeface="Mgen+ 2c heavy" panose="020B0802020203020207" pitchFamily="50" charset="-128"/>
            </a:endParaRPr>
          </a:p>
        </p:txBody>
      </p:sp>
      <p:sp>
        <p:nvSpPr>
          <p:cNvPr id="40" name="テキスト ボックス 39">
            <a:extLst>
              <a:ext uri="{FF2B5EF4-FFF2-40B4-BE49-F238E27FC236}">
                <a16:creationId xmlns:a16="http://schemas.microsoft.com/office/drawing/2014/main" id="{F435D35E-8833-4F92-91D4-026F447697E2}"/>
              </a:ext>
            </a:extLst>
          </p:cNvPr>
          <p:cNvSpPr txBox="1"/>
          <p:nvPr/>
        </p:nvSpPr>
        <p:spPr>
          <a:xfrm>
            <a:off x="308149" y="6371130"/>
            <a:ext cx="4305796" cy="307777"/>
          </a:xfrm>
          <a:prstGeom prst="rect">
            <a:avLst/>
          </a:prstGeom>
          <a:noFill/>
        </p:spPr>
        <p:txBody>
          <a:bodyPr wrap="square">
            <a:spAutoFit/>
          </a:bodyPr>
          <a:lstStyle/>
          <a:p>
            <a:r>
              <a:rPr lang="en-US" altLang="ja-JP" sz="1400" dirty="0"/>
              <a:t>[Madras+ NeurIPS18]</a:t>
            </a:r>
            <a:r>
              <a:rPr lang="ja-JP" altLang="en-US" sz="1400" dirty="0"/>
              <a:t> </a:t>
            </a:r>
            <a:r>
              <a:rPr lang="en-US" altLang="ja-JP" sz="1400" dirty="0"/>
              <a:t>[</a:t>
            </a:r>
            <a:r>
              <a:rPr lang="en-US" altLang="ja-JP" sz="1400" dirty="0" err="1"/>
              <a:t>Mozannar</a:t>
            </a:r>
            <a:r>
              <a:rPr lang="en-US" altLang="ja-JP" sz="1400" dirty="0"/>
              <a:t>+ ICML20]</a:t>
            </a:r>
            <a:endParaRPr lang="ja-JP" altLang="en-US" sz="1400" dirty="0"/>
          </a:p>
        </p:txBody>
      </p:sp>
    </p:spTree>
    <p:extLst>
      <p:ext uri="{BB962C8B-B14F-4D97-AF65-F5344CB8AC3E}">
        <p14:creationId xmlns:p14="http://schemas.microsoft.com/office/powerpoint/2010/main" val="4137057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5410B3-1131-4FEE-8AD9-16407816B399}"/>
              </a:ext>
            </a:extLst>
          </p:cNvPr>
          <p:cNvSpPr>
            <a:spLocks noGrp="1"/>
          </p:cNvSpPr>
          <p:nvPr>
            <p:ph type="title"/>
          </p:nvPr>
        </p:nvSpPr>
        <p:spPr/>
        <p:txBody>
          <a:bodyPr/>
          <a:lstStyle/>
          <a:p>
            <a:r>
              <a:rPr lang="en-US" altLang="ja-JP" dirty="0"/>
              <a:t>Human-AI Collaboration</a:t>
            </a:r>
            <a:r>
              <a:rPr lang="ja-JP" altLang="en-US" dirty="0"/>
              <a:t>：どのように検証するか？</a:t>
            </a:r>
            <a:endParaRPr kumimoji="1" lang="ja-JP" altLang="en-US" dirty="0"/>
          </a:p>
        </p:txBody>
      </p:sp>
      <p:sp>
        <p:nvSpPr>
          <p:cNvPr id="4" name="スライド番号プレースホルダー 3">
            <a:extLst>
              <a:ext uri="{FF2B5EF4-FFF2-40B4-BE49-F238E27FC236}">
                <a16:creationId xmlns:a16="http://schemas.microsoft.com/office/drawing/2014/main" id="{685DFC21-381B-4914-BD0E-E2B1B0B88E9D}"/>
              </a:ext>
            </a:extLst>
          </p:cNvPr>
          <p:cNvSpPr>
            <a:spLocks noGrp="1"/>
          </p:cNvSpPr>
          <p:nvPr>
            <p:ph type="sldNum" sz="quarter" idx="12"/>
          </p:nvPr>
        </p:nvSpPr>
        <p:spPr/>
        <p:txBody>
          <a:bodyPr/>
          <a:lstStyle/>
          <a:p>
            <a:fld id="{FCEFF6DB-0D4D-4D2A-B40A-7B2D87546AB8}" type="slidenum">
              <a:rPr kumimoji="1" lang="ja-JP" altLang="en-US" smtClean="0"/>
              <a:pPr/>
              <a:t>21</a:t>
            </a:fld>
            <a:endParaRPr kumimoji="1" lang="ja-JP" altLang="en-US" dirty="0">
              <a:solidFill>
                <a:schemeClr val="tx1"/>
              </a:solidFill>
            </a:endParaRPr>
          </a:p>
        </p:txBody>
      </p:sp>
      <p:sp>
        <p:nvSpPr>
          <p:cNvPr id="7" name="テキスト ボックス 6">
            <a:extLst>
              <a:ext uri="{FF2B5EF4-FFF2-40B4-BE49-F238E27FC236}">
                <a16:creationId xmlns:a16="http://schemas.microsoft.com/office/drawing/2014/main" id="{B8B297B7-A681-4D08-8981-300573CDCBA4}"/>
              </a:ext>
            </a:extLst>
          </p:cNvPr>
          <p:cNvSpPr txBox="1"/>
          <p:nvPr/>
        </p:nvSpPr>
        <p:spPr>
          <a:xfrm>
            <a:off x="1264495" y="994943"/>
            <a:ext cx="6394654" cy="419672"/>
          </a:xfrm>
          <a:prstGeom prst="rect">
            <a:avLst/>
          </a:prstGeom>
          <a:noFill/>
        </p:spPr>
        <p:txBody>
          <a:bodyPr wrap="square" anchor="ctr">
            <a:noAutofit/>
          </a:bodyPr>
          <a:lstStyle/>
          <a:p>
            <a:r>
              <a:rPr kumimoji="1" lang="ja-JP" altLang="en-US" sz="2400" dirty="0"/>
              <a:t>実際に検証を行おうとすると難しい</a:t>
            </a:r>
            <a:endParaRPr kumimoji="1" lang="en-US" altLang="ja-JP" sz="2400" dirty="0">
              <a:solidFill>
                <a:schemeClr val="tx1"/>
              </a:solidFill>
            </a:endParaRPr>
          </a:p>
        </p:txBody>
      </p:sp>
      <p:sp>
        <p:nvSpPr>
          <p:cNvPr id="9" name="正方形/長方形 8">
            <a:extLst>
              <a:ext uri="{FF2B5EF4-FFF2-40B4-BE49-F238E27FC236}">
                <a16:creationId xmlns:a16="http://schemas.microsoft.com/office/drawing/2014/main" id="{404CA5FB-4DC5-42A9-8372-BEF94842726F}"/>
              </a:ext>
            </a:extLst>
          </p:cNvPr>
          <p:cNvSpPr/>
          <p:nvPr/>
        </p:nvSpPr>
        <p:spPr>
          <a:xfrm>
            <a:off x="308150" y="1683870"/>
            <a:ext cx="11575700" cy="524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ja-JP" altLang="en-US" sz="2000" dirty="0">
                <a:solidFill>
                  <a:schemeClr val="accent2"/>
                </a:solidFill>
                <a:latin typeface="+mj-ea"/>
                <a:ea typeface="+mj-ea"/>
                <a:cs typeface="Mgen+ 2c heavy" panose="020B0802020203020207" pitchFamily="50" charset="-128"/>
              </a:rPr>
              <a:t>＊　定量化しづらい要素がたくさん</a:t>
            </a:r>
            <a:endParaRPr kumimoji="1" lang="en-US" altLang="ja-JP" sz="2000" dirty="0">
              <a:solidFill>
                <a:schemeClr val="accent2"/>
              </a:solidFill>
              <a:ea typeface="+mj-ea"/>
              <a:cs typeface="Mgen+ 2c heavy" panose="020B0802020203020207" pitchFamily="50" charset="-128"/>
            </a:endParaRPr>
          </a:p>
        </p:txBody>
      </p:sp>
      <p:pic>
        <p:nvPicPr>
          <p:cNvPr id="2050" name="Picture 2">
            <a:extLst>
              <a:ext uri="{FF2B5EF4-FFF2-40B4-BE49-F238E27FC236}">
                <a16:creationId xmlns:a16="http://schemas.microsoft.com/office/drawing/2014/main" id="{3BECDCC0-51FB-477F-8B03-0BC749327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78" y="704675"/>
            <a:ext cx="879417" cy="978388"/>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a:extLst>
              <a:ext uri="{FF2B5EF4-FFF2-40B4-BE49-F238E27FC236}">
                <a16:creationId xmlns:a16="http://schemas.microsoft.com/office/drawing/2014/main" id="{925652F0-94B6-417C-929F-AAB979189FD5}"/>
              </a:ext>
            </a:extLst>
          </p:cNvPr>
          <p:cNvSpPr/>
          <p:nvPr/>
        </p:nvSpPr>
        <p:spPr>
          <a:xfrm>
            <a:off x="308150" y="3761587"/>
            <a:ext cx="11575700" cy="524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ja-JP" altLang="en-US" sz="2000" dirty="0">
                <a:solidFill>
                  <a:schemeClr val="accent1"/>
                </a:solidFill>
                <a:latin typeface="+mj-ea"/>
                <a:ea typeface="+mj-ea"/>
                <a:cs typeface="Mgen+ 2c heavy" panose="020B0802020203020207" pitchFamily="50" charset="-128"/>
              </a:rPr>
              <a:t>＊　</a:t>
            </a:r>
            <a:r>
              <a:rPr kumimoji="1" lang="ja-JP" altLang="en-US" sz="2000" dirty="0">
                <a:solidFill>
                  <a:schemeClr val="accent1"/>
                </a:solidFill>
                <a:latin typeface="+mj-lt"/>
                <a:ea typeface="+mj-ea"/>
                <a:cs typeface="Mgen+ 2c heavy" panose="020B0802020203020207" pitchFamily="50" charset="-128"/>
              </a:rPr>
              <a:t>現場の意思決定プロセスにモデルを組み込み </a:t>
            </a:r>
            <a:r>
              <a:rPr kumimoji="1" lang="en-US" altLang="ja-JP" sz="2000" dirty="0">
                <a:solidFill>
                  <a:schemeClr val="accent1"/>
                </a:solidFill>
                <a:ea typeface="+mj-ea"/>
                <a:cs typeface="Mgen+ 2c heavy" panose="020B0802020203020207" pitchFamily="50" charset="-128"/>
              </a:rPr>
              <a:t>PDCA</a:t>
            </a:r>
            <a:r>
              <a:rPr kumimoji="1" lang="en-US" altLang="ja-JP" sz="2000" dirty="0">
                <a:solidFill>
                  <a:schemeClr val="accent1"/>
                </a:solidFill>
                <a:latin typeface="+mj-lt"/>
                <a:ea typeface="+mj-ea"/>
                <a:cs typeface="Mgen+ 2c heavy" panose="020B0802020203020207" pitchFamily="50" charset="-128"/>
              </a:rPr>
              <a:t> </a:t>
            </a:r>
            <a:r>
              <a:rPr kumimoji="1" lang="ja-JP" altLang="en-US" sz="2000" dirty="0">
                <a:solidFill>
                  <a:schemeClr val="accent1"/>
                </a:solidFill>
                <a:latin typeface="+mj-lt"/>
                <a:ea typeface="+mj-ea"/>
                <a:cs typeface="Mgen+ 2c heavy" panose="020B0802020203020207" pitchFamily="50" charset="-128"/>
              </a:rPr>
              <a:t>サイクルを回せれば何とかなるが</a:t>
            </a:r>
            <a:r>
              <a:rPr kumimoji="1" lang="en-US" altLang="ja-JP" sz="2000" dirty="0">
                <a:solidFill>
                  <a:schemeClr val="accent1"/>
                </a:solidFill>
                <a:ea typeface="+mj-ea"/>
                <a:cs typeface="Mgen+ 2c heavy" panose="020B0802020203020207" pitchFamily="50" charset="-128"/>
              </a:rPr>
              <a:t>…</a:t>
            </a:r>
            <a:r>
              <a:rPr kumimoji="1" lang="ja-JP" altLang="en-US" sz="2000" dirty="0">
                <a:solidFill>
                  <a:schemeClr val="accent1"/>
                </a:solidFill>
                <a:latin typeface="+mj-lt"/>
                <a:ea typeface="+mj-ea"/>
                <a:cs typeface="Mgen+ 2c heavy" panose="020B0802020203020207" pitchFamily="50" charset="-128"/>
              </a:rPr>
              <a:t>？</a:t>
            </a:r>
            <a:endParaRPr kumimoji="1" lang="en-US" altLang="ja-JP" sz="2000" dirty="0">
              <a:solidFill>
                <a:schemeClr val="accent1"/>
              </a:solidFill>
              <a:ea typeface="+mj-ea"/>
              <a:cs typeface="Mgen+ 2c heavy" panose="020B0802020203020207" pitchFamily="50" charset="-128"/>
            </a:endParaRPr>
          </a:p>
        </p:txBody>
      </p:sp>
      <p:sp>
        <p:nvSpPr>
          <p:cNvPr id="12" name="正方形/長方形 11">
            <a:extLst>
              <a:ext uri="{FF2B5EF4-FFF2-40B4-BE49-F238E27FC236}">
                <a16:creationId xmlns:a16="http://schemas.microsoft.com/office/drawing/2014/main" id="{CFA17058-84A5-442A-B47D-FF96FAF97178}"/>
              </a:ext>
            </a:extLst>
          </p:cNvPr>
          <p:cNvSpPr/>
          <p:nvPr/>
        </p:nvSpPr>
        <p:spPr>
          <a:xfrm>
            <a:off x="824786" y="2208644"/>
            <a:ext cx="7924931" cy="1448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kumimoji="1" lang="ja-JP" altLang="en-US" sz="2000" dirty="0">
                <a:solidFill>
                  <a:schemeClr val="tx1"/>
                </a:solidFill>
              </a:rPr>
              <a:t>人間の </a:t>
            </a:r>
            <a:r>
              <a:rPr kumimoji="1" lang="en-US" altLang="ja-JP" sz="2000" dirty="0">
                <a:solidFill>
                  <a:schemeClr val="tx1"/>
                </a:solidFill>
              </a:rPr>
              <a:t>Mental Model </a:t>
            </a:r>
            <a:r>
              <a:rPr kumimoji="1" lang="ja-JP" altLang="en-US" sz="2000" dirty="0">
                <a:solidFill>
                  <a:schemeClr val="tx1"/>
                </a:solidFill>
              </a:rPr>
              <a:t>ってどうやって評価するの？</a:t>
            </a:r>
            <a:r>
              <a:rPr kumimoji="1" lang="ja-JP" altLang="en-US" sz="2000" dirty="0">
                <a:solidFill>
                  <a:schemeClr val="tx1"/>
                </a:solidFill>
                <a:latin typeface="+mj-ea"/>
                <a:ea typeface="+mj-ea"/>
                <a:cs typeface="Mgen+ 2c heavy" panose="020B0802020203020207" pitchFamily="50" charset="-128"/>
              </a:rPr>
              <a:t> </a:t>
            </a:r>
            <a:r>
              <a:rPr kumimoji="1" lang="ja-JP" altLang="en-US" sz="1400" dirty="0">
                <a:solidFill>
                  <a:schemeClr val="tx1"/>
                </a:solidFill>
                <a:latin typeface="+mj-ea"/>
                <a:ea typeface="+mj-ea"/>
                <a:cs typeface="Mgen+ 2c heavy" panose="020B0802020203020207" pitchFamily="50" charset="-128"/>
              </a:rPr>
              <a:t>（</a:t>
            </a:r>
            <a:r>
              <a:rPr kumimoji="1" lang="en-US" altLang="ja-JP" sz="1400" dirty="0">
                <a:solidFill>
                  <a:schemeClr val="tx1"/>
                </a:solidFill>
                <a:latin typeface="+mj-ea"/>
                <a:ea typeface="+mj-ea"/>
                <a:cs typeface="Mgen+ 2c heavy" panose="020B0802020203020207" pitchFamily="50" charset="-128"/>
              </a:rPr>
              <a:t>※</a:t>
            </a:r>
            <a:r>
              <a:rPr kumimoji="1" lang="ja-JP" altLang="en-US" sz="1400" dirty="0">
                <a:solidFill>
                  <a:schemeClr val="tx1"/>
                </a:solidFill>
                <a:latin typeface="+mj-ea"/>
                <a:ea typeface="+mj-ea"/>
                <a:cs typeface="Mgen+ 2c heavy" panose="020B0802020203020207" pitchFamily="50" charset="-128"/>
              </a:rPr>
              <a:t>）</a:t>
            </a:r>
            <a:endParaRPr kumimoji="1" lang="en-US" altLang="ja-JP" sz="2000" dirty="0">
              <a:solidFill>
                <a:schemeClr val="tx1"/>
              </a:solidFill>
            </a:endParaRPr>
          </a:p>
          <a:p>
            <a:pPr marL="342900" indent="-342900">
              <a:lnSpc>
                <a:spcPct val="150000"/>
              </a:lnSpc>
              <a:buFont typeface="Arial" panose="020B0604020202020204" pitchFamily="34" charset="0"/>
              <a:buChar char="•"/>
            </a:pPr>
            <a:r>
              <a:rPr kumimoji="1" lang="ja-JP" altLang="en-US" sz="2000" dirty="0">
                <a:solidFill>
                  <a:schemeClr val="tx1"/>
                </a:solidFill>
              </a:rPr>
              <a:t>人間が評価する際のコストってどうやって決めるの？</a:t>
            </a:r>
            <a:endParaRPr kumimoji="1" lang="en-US" altLang="ja-JP" sz="2000" dirty="0">
              <a:solidFill>
                <a:schemeClr val="tx1"/>
              </a:solidFill>
            </a:endParaRPr>
          </a:p>
          <a:p>
            <a:pPr marL="342900" indent="-342900">
              <a:lnSpc>
                <a:spcPct val="150000"/>
              </a:lnSpc>
              <a:buFont typeface="Arial" panose="020B0604020202020204" pitchFamily="34" charset="0"/>
              <a:buChar char="•"/>
            </a:pPr>
            <a:r>
              <a:rPr kumimoji="1" lang="en-US" altLang="ja-JP" sz="2000" dirty="0">
                <a:solidFill>
                  <a:schemeClr val="tx1"/>
                </a:solidFill>
              </a:rPr>
              <a:t>…</a:t>
            </a:r>
          </a:p>
        </p:txBody>
      </p:sp>
      <p:sp>
        <p:nvSpPr>
          <p:cNvPr id="13" name="正方形/長方形 12">
            <a:extLst>
              <a:ext uri="{FF2B5EF4-FFF2-40B4-BE49-F238E27FC236}">
                <a16:creationId xmlns:a16="http://schemas.microsoft.com/office/drawing/2014/main" id="{2EB6DA43-66A7-4441-A36D-1EBC0FB9554D}"/>
              </a:ext>
            </a:extLst>
          </p:cNvPr>
          <p:cNvSpPr/>
          <p:nvPr/>
        </p:nvSpPr>
        <p:spPr>
          <a:xfrm>
            <a:off x="308150" y="6437397"/>
            <a:ext cx="10874200" cy="284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ja-JP" altLang="en-US" sz="1400" dirty="0">
                <a:solidFill>
                  <a:schemeClr val="tx1"/>
                </a:solidFill>
                <a:latin typeface="+mj-ea"/>
                <a:ea typeface="+mj-ea"/>
                <a:cs typeface="Mgen+ 2c heavy" panose="020B0802020203020207" pitchFamily="50" charset="-128"/>
              </a:rPr>
              <a:t>（</a:t>
            </a:r>
            <a:r>
              <a:rPr kumimoji="1" lang="en-US" altLang="ja-JP" sz="1400" dirty="0">
                <a:solidFill>
                  <a:schemeClr val="tx1"/>
                </a:solidFill>
                <a:latin typeface="+mj-ea"/>
                <a:ea typeface="+mj-ea"/>
                <a:cs typeface="Mgen+ 2c heavy" panose="020B0802020203020207" pitchFamily="50" charset="-128"/>
              </a:rPr>
              <a:t>※</a:t>
            </a:r>
            <a:r>
              <a:rPr kumimoji="1" lang="ja-JP" altLang="en-US" sz="1400" dirty="0">
                <a:solidFill>
                  <a:schemeClr val="tx1"/>
                </a:solidFill>
                <a:latin typeface="+mj-ea"/>
                <a:ea typeface="+mj-ea"/>
                <a:cs typeface="Mgen+ 2c heavy" panose="020B0802020203020207" pitchFamily="50" charset="-128"/>
              </a:rPr>
              <a:t>）論文では実験用のプラットフォームを作り人為的に環境を作ることでこの問題をうまく回避しているような印象</a:t>
            </a:r>
            <a:endParaRPr kumimoji="1" lang="en-US" altLang="ja-JP" sz="1400" dirty="0">
              <a:solidFill>
                <a:schemeClr val="tx1"/>
              </a:solidFill>
              <a:ea typeface="+mj-ea"/>
              <a:cs typeface="Mgen+ 2c heavy" panose="020B0802020203020207" pitchFamily="50" charset="-128"/>
            </a:endParaRPr>
          </a:p>
        </p:txBody>
      </p:sp>
      <p:sp>
        <p:nvSpPr>
          <p:cNvPr id="15" name="正方形/長方形 14">
            <a:extLst>
              <a:ext uri="{FF2B5EF4-FFF2-40B4-BE49-F238E27FC236}">
                <a16:creationId xmlns:a16="http://schemas.microsoft.com/office/drawing/2014/main" id="{A8FFF368-6C07-49F1-B99D-EA2EA9994B05}"/>
              </a:ext>
            </a:extLst>
          </p:cNvPr>
          <p:cNvSpPr/>
          <p:nvPr/>
        </p:nvSpPr>
        <p:spPr>
          <a:xfrm>
            <a:off x="824786" y="4286363"/>
            <a:ext cx="7924931" cy="1032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kumimoji="1" lang="ja-JP" altLang="en-US" sz="2000" dirty="0">
                <a:solidFill>
                  <a:schemeClr val="tx1"/>
                </a:solidFill>
              </a:rPr>
              <a:t>人間を用いた評価のスキーム作りはいろいろと大変</a:t>
            </a:r>
            <a:endParaRPr kumimoji="1" lang="en-US" altLang="ja-JP" sz="2000" dirty="0">
              <a:solidFill>
                <a:schemeClr val="tx1"/>
              </a:solidFill>
            </a:endParaRPr>
          </a:p>
          <a:p>
            <a:pPr marL="342900" indent="-342900">
              <a:lnSpc>
                <a:spcPct val="150000"/>
              </a:lnSpc>
              <a:buFont typeface="Arial" panose="020B0604020202020204" pitchFamily="34" charset="0"/>
              <a:buChar char="•"/>
            </a:pPr>
            <a:r>
              <a:rPr kumimoji="1" lang="ja-JP" altLang="en-US" sz="2000" dirty="0">
                <a:solidFill>
                  <a:schemeClr val="tx1"/>
                </a:solidFill>
              </a:rPr>
              <a:t>手元のデータだけで何とかしたい</a:t>
            </a:r>
            <a:endParaRPr kumimoji="1" lang="en-US" altLang="ja-JP" sz="2000" dirty="0">
              <a:solidFill>
                <a:schemeClr val="tx1"/>
              </a:solidFill>
            </a:endParaRPr>
          </a:p>
        </p:txBody>
      </p:sp>
    </p:spTree>
    <p:extLst>
      <p:ext uri="{BB962C8B-B14F-4D97-AF65-F5344CB8AC3E}">
        <p14:creationId xmlns:p14="http://schemas.microsoft.com/office/powerpoint/2010/main" val="925694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48A1BB-B7A0-4E41-BE56-D12009AE303B}"/>
              </a:ext>
            </a:extLst>
          </p:cNvPr>
          <p:cNvSpPr>
            <a:spLocks noGrp="1"/>
          </p:cNvSpPr>
          <p:nvPr>
            <p:ph type="title"/>
          </p:nvPr>
        </p:nvSpPr>
        <p:spPr/>
        <p:txBody>
          <a:bodyPr/>
          <a:lstStyle/>
          <a:p>
            <a:r>
              <a:rPr lang="ja-JP" altLang="en-US" dirty="0"/>
              <a:t>テストデータによる検証の限界</a:t>
            </a:r>
            <a:endParaRPr kumimoji="1" lang="ja-JP" altLang="en-US" dirty="0"/>
          </a:p>
        </p:txBody>
      </p:sp>
      <p:sp>
        <p:nvSpPr>
          <p:cNvPr id="4" name="スライド番号プレースホルダー 3">
            <a:extLst>
              <a:ext uri="{FF2B5EF4-FFF2-40B4-BE49-F238E27FC236}">
                <a16:creationId xmlns:a16="http://schemas.microsoft.com/office/drawing/2014/main" id="{76A3ABFD-2B7E-47EE-B2A2-91A7522ED6CA}"/>
              </a:ext>
            </a:extLst>
          </p:cNvPr>
          <p:cNvSpPr>
            <a:spLocks noGrp="1"/>
          </p:cNvSpPr>
          <p:nvPr>
            <p:ph type="sldNum" sz="quarter" idx="12"/>
          </p:nvPr>
        </p:nvSpPr>
        <p:spPr/>
        <p:txBody>
          <a:bodyPr/>
          <a:lstStyle/>
          <a:p>
            <a:fld id="{FCEFF6DB-0D4D-4D2A-B40A-7B2D87546AB8}" type="slidenum">
              <a:rPr kumimoji="1" lang="ja-JP" altLang="en-US" smtClean="0"/>
              <a:pPr/>
              <a:t>22</a:t>
            </a:fld>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A1124BBC-6928-499A-BB3A-D441F33A4BAB}"/>
              </a:ext>
            </a:extLst>
          </p:cNvPr>
          <p:cNvSpPr/>
          <p:nvPr/>
        </p:nvSpPr>
        <p:spPr>
          <a:xfrm>
            <a:off x="308150" y="1607672"/>
            <a:ext cx="11492917" cy="705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ja-JP" altLang="en-US" sz="28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手元のデータの分割だけで検証は十分なのか？</a:t>
            </a:r>
            <a:endParaRPr kumimoji="1" lang="en-US" altLang="ja-JP" sz="2800" dirty="0">
              <a:solidFill>
                <a:schemeClr val="tx1"/>
              </a:solidFill>
              <a:latin typeface="+mn-ea"/>
              <a:cs typeface="Mgen+ 2c heavy" panose="020B0802020203020207" pitchFamily="50" charset="-128"/>
            </a:endParaRPr>
          </a:p>
        </p:txBody>
      </p:sp>
      <p:grpSp>
        <p:nvGrpSpPr>
          <p:cNvPr id="6" name="グループ化 5">
            <a:extLst>
              <a:ext uri="{FF2B5EF4-FFF2-40B4-BE49-F238E27FC236}">
                <a16:creationId xmlns:a16="http://schemas.microsoft.com/office/drawing/2014/main" id="{69BEB89B-CCEC-43E6-BED7-75E61CA5477B}"/>
              </a:ext>
            </a:extLst>
          </p:cNvPr>
          <p:cNvGrpSpPr/>
          <p:nvPr/>
        </p:nvGrpSpPr>
        <p:grpSpPr>
          <a:xfrm>
            <a:off x="1751026" y="2498698"/>
            <a:ext cx="8987936" cy="4176548"/>
            <a:chOff x="266007" y="739833"/>
            <a:chExt cx="11180618" cy="5195452"/>
          </a:xfrm>
        </p:grpSpPr>
        <p:sp>
          <p:nvSpPr>
            <p:cNvPr id="53" name="フリーフォーム: 図形 52">
              <a:extLst>
                <a:ext uri="{FF2B5EF4-FFF2-40B4-BE49-F238E27FC236}">
                  <a16:creationId xmlns:a16="http://schemas.microsoft.com/office/drawing/2014/main" id="{01FD2E08-6D8E-4813-AEAF-C1C812391E9A}"/>
                </a:ext>
              </a:extLst>
            </p:cNvPr>
            <p:cNvSpPr/>
            <p:nvPr/>
          </p:nvSpPr>
          <p:spPr>
            <a:xfrm>
              <a:off x="482138" y="1928551"/>
              <a:ext cx="10964487" cy="4006734"/>
            </a:xfrm>
            <a:custGeom>
              <a:avLst/>
              <a:gdLst>
                <a:gd name="connsiteX0" fmla="*/ 0 w 10964487"/>
                <a:gd name="connsiteY0" fmla="*/ 133003 h 4006734"/>
                <a:gd name="connsiteX1" fmla="*/ 182880 w 10964487"/>
                <a:gd name="connsiteY1" fmla="*/ 3175462 h 4006734"/>
                <a:gd name="connsiteX2" fmla="*/ 3815542 w 10964487"/>
                <a:gd name="connsiteY2" fmla="*/ 3965171 h 4006734"/>
                <a:gd name="connsiteX3" fmla="*/ 10964487 w 10964487"/>
                <a:gd name="connsiteY3" fmla="*/ 4006734 h 4006734"/>
                <a:gd name="connsiteX4" fmla="*/ 10956174 w 10964487"/>
                <a:gd name="connsiteY4" fmla="*/ 3125585 h 4006734"/>
                <a:gd name="connsiteX5" fmla="*/ 8778240 w 10964487"/>
                <a:gd name="connsiteY5" fmla="*/ 773083 h 4006734"/>
                <a:gd name="connsiteX6" fmla="*/ 6384174 w 10964487"/>
                <a:gd name="connsiteY6" fmla="*/ 939338 h 4006734"/>
                <a:gd name="connsiteX7" fmla="*/ 4347556 w 10964487"/>
                <a:gd name="connsiteY7" fmla="*/ 1878676 h 4006734"/>
                <a:gd name="connsiteX8" fmla="*/ 2044931 w 10964487"/>
                <a:gd name="connsiteY8" fmla="*/ 640080 h 4006734"/>
                <a:gd name="connsiteX9" fmla="*/ 1828800 w 10964487"/>
                <a:gd name="connsiteY9" fmla="*/ 0 h 4006734"/>
                <a:gd name="connsiteX10" fmla="*/ 0 w 10964487"/>
                <a:gd name="connsiteY10" fmla="*/ 133003 h 400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87" h="4006734">
                  <a:moveTo>
                    <a:pt x="0" y="133003"/>
                  </a:moveTo>
                  <a:lnTo>
                    <a:pt x="182880" y="3175462"/>
                  </a:lnTo>
                  <a:lnTo>
                    <a:pt x="3815542" y="3965171"/>
                  </a:lnTo>
                  <a:lnTo>
                    <a:pt x="10964487" y="4006734"/>
                  </a:lnTo>
                  <a:lnTo>
                    <a:pt x="10956174" y="3125585"/>
                  </a:lnTo>
                  <a:lnTo>
                    <a:pt x="8778240" y="773083"/>
                  </a:lnTo>
                  <a:lnTo>
                    <a:pt x="6384174" y="939338"/>
                  </a:lnTo>
                  <a:lnTo>
                    <a:pt x="4347556" y="1878676"/>
                  </a:lnTo>
                  <a:lnTo>
                    <a:pt x="2044931" y="640080"/>
                  </a:lnTo>
                  <a:lnTo>
                    <a:pt x="1828800" y="0"/>
                  </a:lnTo>
                  <a:lnTo>
                    <a:pt x="0" y="133003"/>
                  </a:lnTo>
                  <a:close/>
                </a:path>
              </a:pathLst>
            </a:custGeom>
            <a:solidFill>
              <a:schemeClr val="accent3">
                <a:lumMod val="20000"/>
                <a:lumOff val="80000"/>
                <a:alpha val="5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a:extLst>
                <a:ext uri="{FF2B5EF4-FFF2-40B4-BE49-F238E27FC236}">
                  <a16:creationId xmlns:a16="http://schemas.microsoft.com/office/drawing/2014/main" id="{E15712BF-0D1C-4D57-9128-5A1DE5F59349}"/>
                </a:ext>
              </a:extLst>
            </p:cNvPr>
            <p:cNvSpPr/>
            <p:nvPr/>
          </p:nvSpPr>
          <p:spPr>
            <a:xfrm>
              <a:off x="266007" y="739833"/>
              <a:ext cx="9277003" cy="4621876"/>
            </a:xfrm>
            <a:custGeom>
              <a:avLst/>
              <a:gdLst>
                <a:gd name="connsiteX0" fmla="*/ 3724102 w 9277004"/>
                <a:gd name="connsiteY0" fmla="*/ 3042458 h 4621876"/>
                <a:gd name="connsiteX1" fmla="*/ 1255222 w 9277004"/>
                <a:gd name="connsiteY1" fmla="*/ 4621876 h 4621876"/>
                <a:gd name="connsiteX2" fmla="*/ 241069 w 9277004"/>
                <a:gd name="connsiteY2" fmla="*/ 4164676 h 4621876"/>
                <a:gd name="connsiteX3" fmla="*/ 0 w 9277004"/>
                <a:gd name="connsiteY3" fmla="*/ 2743200 h 4621876"/>
                <a:gd name="connsiteX4" fmla="*/ 498764 w 9277004"/>
                <a:gd name="connsiteY4" fmla="*/ 881149 h 4621876"/>
                <a:gd name="connsiteX5" fmla="*/ 3067397 w 9277004"/>
                <a:gd name="connsiteY5" fmla="*/ 457200 h 4621876"/>
                <a:gd name="connsiteX6" fmla="*/ 6434051 w 9277004"/>
                <a:gd name="connsiteY6" fmla="*/ 0 h 4621876"/>
                <a:gd name="connsiteX7" fmla="*/ 8562109 w 9277004"/>
                <a:gd name="connsiteY7" fmla="*/ 149629 h 4621876"/>
                <a:gd name="connsiteX8" fmla="*/ 9277004 w 9277004"/>
                <a:gd name="connsiteY8" fmla="*/ 1612669 h 4621876"/>
                <a:gd name="connsiteX9" fmla="*/ 8587048 w 9277004"/>
                <a:gd name="connsiteY9" fmla="*/ 4056611 h 4621876"/>
                <a:gd name="connsiteX10" fmla="*/ 5203768 w 9277004"/>
                <a:gd name="connsiteY10" fmla="*/ 3217025 h 4621876"/>
                <a:gd name="connsiteX11" fmla="*/ 3724102 w 9277004"/>
                <a:gd name="connsiteY11" fmla="*/ 3042458 h 462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7004" h="4621876">
                  <a:moveTo>
                    <a:pt x="3724102" y="3042458"/>
                  </a:moveTo>
                  <a:lnTo>
                    <a:pt x="1255222" y="4621876"/>
                  </a:lnTo>
                  <a:lnTo>
                    <a:pt x="241069" y="4164676"/>
                  </a:lnTo>
                  <a:lnTo>
                    <a:pt x="0" y="2743200"/>
                  </a:lnTo>
                  <a:lnTo>
                    <a:pt x="498764" y="881149"/>
                  </a:lnTo>
                  <a:lnTo>
                    <a:pt x="3067397" y="457200"/>
                  </a:lnTo>
                  <a:lnTo>
                    <a:pt x="6434051" y="0"/>
                  </a:lnTo>
                  <a:lnTo>
                    <a:pt x="8562109" y="149629"/>
                  </a:lnTo>
                  <a:lnTo>
                    <a:pt x="9277004" y="1612669"/>
                  </a:lnTo>
                  <a:lnTo>
                    <a:pt x="8587048" y="4056611"/>
                  </a:lnTo>
                  <a:lnTo>
                    <a:pt x="5203768" y="3217025"/>
                  </a:lnTo>
                  <a:lnTo>
                    <a:pt x="3724102" y="3042458"/>
                  </a:lnTo>
                  <a:close/>
                </a:path>
              </a:pathLst>
            </a:custGeom>
            <a:solidFill>
              <a:schemeClr val="accent2">
                <a:lumMod val="20000"/>
                <a:lumOff val="80000"/>
                <a:alpha val="5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矢印: 折線 54">
              <a:extLst>
                <a:ext uri="{FF2B5EF4-FFF2-40B4-BE49-F238E27FC236}">
                  <a16:creationId xmlns:a16="http://schemas.microsoft.com/office/drawing/2014/main" id="{26AC8C0A-41A2-4F8D-B7EB-2A552301A44B}"/>
                </a:ext>
              </a:extLst>
            </p:cNvPr>
            <p:cNvSpPr/>
            <p:nvPr/>
          </p:nvSpPr>
          <p:spPr>
            <a:xfrm rot="4456510">
              <a:off x="6148173" y="3414641"/>
              <a:ext cx="1767320" cy="2727076"/>
            </a:xfrm>
            <a:prstGeom prst="bentArrow">
              <a:avLst>
                <a:gd name="adj1" fmla="val 8279"/>
                <a:gd name="adj2" fmla="val 12535"/>
                <a:gd name="adj3" fmla="val 25000"/>
                <a:gd name="adj4"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矢印: 折線 55">
              <a:extLst>
                <a:ext uri="{FF2B5EF4-FFF2-40B4-BE49-F238E27FC236}">
                  <a16:creationId xmlns:a16="http://schemas.microsoft.com/office/drawing/2014/main" id="{D33CE58A-05AF-41DA-B95A-255B605D491C}"/>
                </a:ext>
              </a:extLst>
            </p:cNvPr>
            <p:cNvSpPr/>
            <p:nvPr/>
          </p:nvSpPr>
          <p:spPr>
            <a:xfrm rot="4456510">
              <a:off x="6011383" y="922620"/>
              <a:ext cx="1767320" cy="2727076"/>
            </a:xfrm>
            <a:prstGeom prst="bentArrow">
              <a:avLst>
                <a:gd name="adj1" fmla="val 8279"/>
                <a:gd name="adj2" fmla="val 12535"/>
                <a:gd name="adj3" fmla="val 25000"/>
                <a:gd name="adj4"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7" name="図 56" descr="挿絵, 抽象 が含まれている画像&#10;&#10;自動的に生成された説明">
              <a:extLst>
                <a:ext uri="{FF2B5EF4-FFF2-40B4-BE49-F238E27FC236}">
                  <a16:creationId xmlns:a16="http://schemas.microsoft.com/office/drawing/2014/main" id="{5350B1A0-5296-4A85-83C3-EDAC47A0F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72" y="2064451"/>
              <a:ext cx="1539064" cy="2157984"/>
            </a:xfrm>
            <a:prstGeom prst="rect">
              <a:avLst/>
            </a:prstGeom>
          </p:spPr>
        </p:pic>
        <p:sp>
          <p:nvSpPr>
            <p:cNvPr id="58" name="テキスト ボックス 57">
              <a:extLst>
                <a:ext uri="{FF2B5EF4-FFF2-40B4-BE49-F238E27FC236}">
                  <a16:creationId xmlns:a16="http://schemas.microsoft.com/office/drawing/2014/main" id="{96F2AD8D-2B8E-4034-B220-F396BE505304}"/>
                </a:ext>
              </a:extLst>
            </p:cNvPr>
            <p:cNvSpPr txBox="1"/>
            <p:nvPr/>
          </p:nvSpPr>
          <p:spPr>
            <a:xfrm>
              <a:off x="526010" y="4230317"/>
              <a:ext cx="2004024" cy="523220"/>
            </a:xfrm>
            <a:prstGeom prst="rect">
              <a:avLst/>
            </a:prstGeom>
            <a:noFill/>
          </p:spPr>
          <p:txBody>
            <a:bodyPr wrap="square" anchor="ctr">
              <a:noAutofit/>
            </a:bodyPr>
            <a:lstStyle/>
            <a:p>
              <a:pPr algn="ctr"/>
              <a:r>
                <a:rPr kumimoji="1" lang="ja-JP" altLang="en-US" dirty="0"/>
                <a:t>手元のデータ</a:t>
              </a:r>
              <a:endParaRPr kumimoji="1" lang="en-US" altLang="ja-JP" dirty="0"/>
            </a:p>
          </p:txBody>
        </p:sp>
        <p:pic>
          <p:nvPicPr>
            <p:cNvPr id="59" name="図 58" descr="挿絵, 抽象 が含まれている画像&#10;&#10;自動的に生成された説明">
              <a:extLst>
                <a:ext uri="{FF2B5EF4-FFF2-40B4-BE49-F238E27FC236}">
                  <a16:creationId xmlns:a16="http://schemas.microsoft.com/office/drawing/2014/main" id="{CED4EE5E-A302-426E-A553-990AA2757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908" y="1510266"/>
              <a:ext cx="984563" cy="1380495"/>
            </a:xfrm>
            <a:prstGeom prst="rect">
              <a:avLst/>
            </a:prstGeom>
          </p:spPr>
        </p:pic>
        <p:pic>
          <p:nvPicPr>
            <p:cNvPr id="60" name="図 59" descr="挿絵, 抽象 が含まれている画像&#10;&#10;自動的に生成された説明">
              <a:extLst>
                <a:ext uri="{FF2B5EF4-FFF2-40B4-BE49-F238E27FC236}">
                  <a16:creationId xmlns:a16="http://schemas.microsoft.com/office/drawing/2014/main" id="{14AA81DB-42D1-4ECE-A7E5-A267D2A75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908" y="3943278"/>
              <a:ext cx="984563" cy="1380495"/>
            </a:xfrm>
            <a:prstGeom prst="rect">
              <a:avLst/>
            </a:prstGeom>
          </p:spPr>
        </p:pic>
        <p:sp>
          <p:nvSpPr>
            <p:cNvPr id="61" name="テキスト ボックス 60">
              <a:extLst>
                <a:ext uri="{FF2B5EF4-FFF2-40B4-BE49-F238E27FC236}">
                  <a16:creationId xmlns:a16="http://schemas.microsoft.com/office/drawing/2014/main" id="{FED96AC9-4485-43C2-B71B-2A5AAD12E99B}"/>
                </a:ext>
              </a:extLst>
            </p:cNvPr>
            <p:cNvSpPr txBox="1"/>
            <p:nvPr/>
          </p:nvSpPr>
          <p:spPr>
            <a:xfrm>
              <a:off x="3641295" y="5307147"/>
              <a:ext cx="2004024" cy="523220"/>
            </a:xfrm>
            <a:prstGeom prst="rect">
              <a:avLst/>
            </a:prstGeom>
            <a:noFill/>
          </p:spPr>
          <p:txBody>
            <a:bodyPr wrap="square" anchor="ctr">
              <a:noAutofit/>
            </a:bodyPr>
            <a:lstStyle/>
            <a:p>
              <a:pPr algn="ctr"/>
              <a:r>
                <a:rPr kumimoji="1" lang="ja-JP" altLang="en-US" dirty="0"/>
                <a:t>テストデータ</a:t>
              </a:r>
              <a:endParaRPr kumimoji="1" lang="en-US" altLang="ja-JP" dirty="0"/>
            </a:p>
          </p:txBody>
        </p:sp>
        <p:sp>
          <p:nvSpPr>
            <p:cNvPr id="62" name="テキスト ボックス 61">
              <a:extLst>
                <a:ext uri="{FF2B5EF4-FFF2-40B4-BE49-F238E27FC236}">
                  <a16:creationId xmlns:a16="http://schemas.microsoft.com/office/drawing/2014/main" id="{91027A1C-31FA-4C2C-9A47-FA5658354343}"/>
                </a:ext>
              </a:extLst>
            </p:cNvPr>
            <p:cNvSpPr txBox="1"/>
            <p:nvPr/>
          </p:nvSpPr>
          <p:spPr>
            <a:xfrm>
              <a:off x="3700539" y="2905096"/>
              <a:ext cx="1779300" cy="523220"/>
            </a:xfrm>
            <a:prstGeom prst="rect">
              <a:avLst/>
            </a:prstGeom>
            <a:noFill/>
          </p:spPr>
          <p:txBody>
            <a:bodyPr wrap="square" anchor="ctr">
              <a:noAutofit/>
            </a:bodyPr>
            <a:lstStyle/>
            <a:p>
              <a:pPr algn="ctr"/>
              <a:r>
                <a:rPr kumimoji="1" lang="ja-JP" altLang="en-US" dirty="0"/>
                <a:t>訓練データ</a:t>
              </a:r>
              <a:endParaRPr kumimoji="1" lang="en-US" altLang="ja-JP" dirty="0"/>
            </a:p>
          </p:txBody>
        </p:sp>
        <p:sp>
          <p:nvSpPr>
            <p:cNvPr id="63" name="矢印: 右 62">
              <a:extLst>
                <a:ext uri="{FF2B5EF4-FFF2-40B4-BE49-F238E27FC236}">
                  <a16:creationId xmlns:a16="http://schemas.microsoft.com/office/drawing/2014/main" id="{F9A6F9A8-C5E0-439B-97F1-E5BC08B82D1D}"/>
                </a:ext>
              </a:extLst>
            </p:cNvPr>
            <p:cNvSpPr/>
            <p:nvPr/>
          </p:nvSpPr>
          <p:spPr>
            <a:xfrm rot="19889497">
              <a:off x="2540737" y="2196138"/>
              <a:ext cx="976576" cy="33250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813017C1-A3C2-473E-81F4-12AF6B61B70B}"/>
                </a:ext>
              </a:extLst>
            </p:cNvPr>
            <p:cNvSpPr/>
            <p:nvPr/>
          </p:nvSpPr>
          <p:spPr>
            <a:xfrm rot="2308124">
              <a:off x="2511177" y="3537065"/>
              <a:ext cx="1039739" cy="33250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抽象, 挿絵 が含まれている画像&#10;&#10;自動的に生成された説明">
              <a:extLst>
                <a:ext uri="{FF2B5EF4-FFF2-40B4-BE49-F238E27FC236}">
                  <a16:creationId xmlns:a16="http://schemas.microsoft.com/office/drawing/2014/main" id="{DE0B57E6-B02B-467C-9734-9D2ACB08A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596" y="894737"/>
              <a:ext cx="1312242" cy="1231058"/>
            </a:xfrm>
            <a:prstGeom prst="rect">
              <a:avLst/>
            </a:prstGeom>
          </p:spPr>
        </p:pic>
        <p:pic>
          <p:nvPicPr>
            <p:cNvPr id="66" name="図 65" descr="ロゴ が含まれている画像&#10;&#10;自動的に生成された説明">
              <a:extLst>
                <a:ext uri="{FF2B5EF4-FFF2-40B4-BE49-F238E27FC236}">
                  <a16:creationId xmlns:a16="http://schemas.microsoft.com/office/drawing/2014/main" id="{8D8EE66D-4833-4B9E-A445-94ADA7EE7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378" y="3056965"/>
              <a:ext cx="1165383" cy="1402204"/>
            </a:xfrm>
            <a:prstGeom prst="rect">
              <a:avLst/>
            </a:prstGeom>
          </p:spPr>
        </p:pic>
        <p:sp>
          <p:nvSpPr>
            <p:cNvPr id="69" name="テキスト ボックス 68">
              <a:extLst>
                <a:ext uri="{FF2B5EF4-FFF2-40B4-BE49-F238E27FC236}">
                  <a16:creationId xmlns:a16="http://schemas.microsoft.com/office/drawing/2014/main" id="{6BC0E8EF-6A17-41F2-B87D-4C5705030A86}"/>
                </a:ext>
              </a:extLst>
            </p:cNvPr>
            <p:cNvSpPr txBox="1"/>
            <p:nvPr/>
          </p:nvSpPr>
          <p:spPr>
            <a:xfrm>
              <a:off x="7272436" y="5273895"/>
              <a:ext cx="2057623" cy="523220"/>
            </a:xfrm>
            <a:prstGeom prst="rect">
              <a:avLst/>
            </a:prstGeom>
            <a:noFill/>
          </p:spPr>
          <p:txBody>
            <a:bodyPr wrap="square" anchor="ctr">
              <a:noAutofit/>
            </a:bodyPr>
            <a:lstStyle/>
            <a:p>
              <a:pPr algn="ctr"/>
              <a:r>
                <a:rPr kumimoji="1" lang="ja-JP" altLang="en-US" dirty="0">
                  <a:latin typeface="+mj-ea"/>
                  <a:ea typeface="+mj-ea"/>
                </a:rPr>
                <a:t>正解率 </a:t>
              </a:r>
              <a:r>
                <a:rPr kumimoji="1" lang="en-US" altLang="ja-JP" dirty="0">
                  <a:latin typeface="+mj-ea"/>
                  <a:ea typeface="+mj-ea"/>
                </a:rPr>
                <a:t>&gt; 95%</a:t>
              </a:r>
            </a:p>
          </p:txBody>
        </p:sp>
        <p:sp>
          <p:nvSpPr>
            <p:cNvPr id="70" name="矢印: 右 69">
              <a:extLst>
                <a:ext uri="{FF2B5EF4-FFF2-40B4-BE49-F238E27FC236}">
                  <a16:creationId xmlns:a16="http://schemas.microsoft.com/office/drawing/2014/main" id="{11EAF9C2-AA19-476C-8514-9FAF5F0710C3}"/>
                </a:ext>
              </a:extLst>
            </p:cNvPr>
            <p:cNvSpPr/>
            <p:nvPr/>
          </p:nvSpPr>
          <p:spPr>
            <a:xfrm>
              <a:off x="9374313" y="5369250"/>
              <a:ext cx="600960" cy="33250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1CB2D29E-F0EC-44F2-9CF4-ECABC0447A6D}"/>
                </a:ext>
              </a:extLst>
            </p:cNvPr>
            <p:cNvSpPr txBox="1"/>
            <p:nvPr/>
          </p:nvSpPr>
          <p:spPr>
            <a:xfrm>
              <a:off x="10012267" y="5268620"/>
              <a:ext cx="1392793" cy="523220"/>
            </a:xfrm>
            <a:prstGeom prst="rect">
              <a:avLst/>
            </a:prstGeom>
            <a:noFill/>
          </p:spPr>
          <p:txBody>
            <a:bodyPr wrap="square" anchor="ctr">
              <a:noAutofit/>
            </a:bodyPr>
            <a:lstStyle/>
            <a:p>
              <a:pPr algn="ctr"/>
              <a:r>
                <a:rPr kumimoji="1" lang="ja-JP" altLang="en-US" dirty="0"/>
                <a:t>デプロイ</a:t>
              </a:r>
              <a:endParaRPr kumimoji="1" lang="en-US" altLang="ja-JP" dirty="0"/>
            </a:p>
          </p:txBody>
        </p:sp>
        <p:sp>
          <p:nvSpPr>
            <p:cNvPr id="72" name="テキスト ボックス 71">
              <a:extLst>
                <a:ext uri="{FF2B5EF4-FFF2-40B4-BE49-F238E27FC236}">
                  <a16:creationId xmlns:a16="http://schemas.microsoft.com/office/drawing/2014/main" id="{E1C0309D-376B-4EE5-B8EB-A3F32E7FB985}"/>
                </a:ext>
              </a:extLst>
            </p:cNvPr>
            <p:cNvSpPr txBox="1"/>
            <p:nvPr/>
          </p:nvSpPr>
          <p:spPr>
            <a:xfrm>
              <a:off x="8750115" y="905674"/>
              <a:ext cx="1628716" cy="531183"/>
            </a:xfrm>
            <a:prstGeom prst="rect">
              <a:avLst/>
            </a:prstGeom>
            <a:solidFill>
              <a:schemeClr val="accent2"/>
            </a:solidFill>
          </p:spPr>
          <p:txBody>
            <a:bodyPr wrap="square" anchor="ctr">
              <a:noAutofit/>
            </a:bodyPr>
            <a:lstStyle/>
            <a:p>
              <a:pPr algn="ctr"/>
              <a:r>
                <a:rPr lang="ja-JP" altLang="en-US" sz="2800" dirty="0">
                  <a:solidFill>
                    <a:schemeClr val="bg1"/>
                  </a:solidFill>
                  <a:latin typeface="Mgen+ 2c heavy" panose="020B0802020203020207" pitchFamily="50" charset="-128"/>
                  <a:ea typeface="Mgen+ 2c heavy" panose="020B0802020203020207" pitchFamily="50" charset="-128"/>
                  <a:cs typeface="Mgen+ 2c heavy" panose="020B0802020203020207" pitchFamily="50" charset="-128"/>
                </a:rPr>
                <a:t>学習時</a:t>
              </a:r>
            </a:p>
          </p:txBody>
        </p:sp>
        <p:sp>
          <p:nvSpPr>
            <p:cNvPr id="73" name="テキスト ボックス 72">
              <a:extLst>
                <a:ext uri="{FF2B5EF4-FFF2-40B4-BE49-F238E27FC236}">
                  <a16:creationId xmlns:a16="http://schemas.microsoft.com/office/drawing/2014/main" id="{CE40DA9C-8250-4271-8AAF-038CC22E4FD7}"/>
                </a:ext>
              </a:extLst>
            </p:cNvPr>
            <p:cNvSpPr txBox="1"/>
            <p:nvPr/>
          </p:nvSpPr>
          <p:spPr>
            <a:xfrm>
              <a:off x="1110966" y="5155784"/>
              <a:ext cx="1620405" cy="539247"/>
            </a:xfrm>
            <a:prstGeom prst="rect">
              <a:avLst/>
            </a:prstGeom>
            <a:solidFill>
              <a:schemeClr val="accent3"/>
            </a:solidFill>
          </p:spPr>
          <p:txBody>
            <a:bodyPr wrap="square" anchor="ctr">
              <a:noAutofit/>
            </a:bodyPr>
            <a:lstStyle/>
            <a:p>
              <a:pPr algn="ctr"/>
              <a:r>
                <a:rPr lang="ja-JP" altLang="en-US" sz="2800" dirty="0">
                  <a:solidFill>
                    <a:schemeClr val="bg1"/>
                  </a:solidFill>
                  <a:latin typeface="Mgen+ 2c heavy" panose="020B0802020203020207" pitchFamily="50" charset="-128"/>
                  <a:ea typeface="Mgen+ 2c heavy" panose="020B0802020203020207" pitchFamily="50" charset="-128"/>
                  <a:cs typeface="Mgen+ 2c heavy" panose="020B0802020203020207" pitchFamily="50" charset="-128"/>
                </a:rPr>
                <a:t>検証時</a:t>
              </a:r>
              <a:endParaRPr lang="en-US" altLang="ja-JP" sz="2800" dirty="0">
                <a:solidFill>
                  <a:schemeClr val="bg1"/>
                </a:solidFill>
                <a:latin typeface="Mgen+ 2c heavy" panose="020B0802020203020207" pitchFamily="50" charset="-128"/>
                <a:ea typeface="Mgen+ 2c heavy" panose="020B0802020203020207" pitchFamily="50" charset="-128"/>
                <a:cs typeface="Mgen+ 2c heavy" panose="020B0802020203020207" pitchFamily="50" charset="-128"/>
              </a:endParaRPr>
            </a:p>
          </p:txBody>
        </p:sp>
      </p:grpSp>
      <p:sp>
        <p:nvSpPr>
          <p:cNvPr id="78" name="四角形: 角を丸くする 77">
            <a:extLst>
              <a:ext uri="{FF2B5EF4-FFF2-40B4-BE49-F238E27FC236}">
                <a16:creationId xmlns:a16="http://schemas.microsoft.com/office/drawing/2014/main" id="{E97CB491-76C9-4F42-A056-FEEB9B26BAAF}"/>
              </a:ext>
            </a:extLst>
          </p:cNvPr>
          <p:cNvSpPr/>
          <p:nvPr/>
        </p:nvSpPr>
        <p:spPr>
          <a:xfrm>
            <a:off x="6391191" y="180394"/>
            <a:ext cx="5492659" cy="1376612"/>
          </a:xfrm>
          <a:prstGeom prst="roundRect">
            <a:avLst>
              <a:gd name="adj" fmla="val 1137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en-US" altLang="ja-JP" sz="2400" dirty="0">
                <a:solidFill>
                  <a:schemeClr val="accent2"/>
                </a:solidFill>
                <a:latin typeface="+mj-lt"/>
                <a:ea typeface="Mgen+ 2c heavy" panose="020B0802020203020207" pitchFamily="50" charset="-128"/>
                <a:cs typeface="Mgen+ 2c heavy" panose="020B0802020203020207" pitchFamily="50" charset="-128"/>
              </a:rPr>
              <a:t>Nature does not shuffle the data, </a:t>
            </a:r>
          </a:p>
          <a:p>
            <a:pPr>
              <a:lnSpc>
                <a:spcPct val="120000"/>
              </a:lnSpc>
            </a:pPr>
            <a:r>
              <a:rPr kumimoji="1" lang="en-US" altLang="ja-JP" sz="2400" dirty="0">
                <a:solidFill>
                  <a:schemeClr val="accent2"/>
                </a:solidFill>
                <a:latin typeface="+mj-lt"/>
                <a:ea typeface="Mgen+ 2c heavy" panose="020B0802020203020207" pitchFamily="50" charset="-128"/>
                <a:cs typeface="Mgen+ 2c heavy" panose="020B0802020203020207" pitchFamily="50" charset="-128"/>
              </a:rPr>
              <a:t>we shouldn’t</a:t>
            </a:r>
          </a:p>
          <a:p>
            <a:pPr>
              <a:lnSpc>
                <a:spcPct val="120000"/>
              </a:lnSpc>
            </a:pPr>
            <a:r>
              <a:rPr kumimoji="1" lang="en-US" altLang="ja-JP" dirty="0">
                <a:solidFill>
                  <a:schemeClr val="accent2"/>
                </a:solidFill>
                <a:ea typeface="Mgen+ 2c heavy" panose="020B0802020203020207" pitchFamily="50" charset="-128"/>
                <a:cs typeface="Mgen+ 2c heavy" panose="020B0802020203020207" pitchFamily="50" charset="-128"/>
              </a:rPr>
              <a:t>Leon </a:t>
            </a:r>
            <a:r>
              <a:rPr kumimoji="1" lang="en-US" altLang="ja-JP" dirty="0" err="1">
                <a:solidFill>
                  <a:schemeClr val="accent2"/>
                </a:solidFill>
                <a:ea typeface="Mgen+ 2c heavy" panose="020B0802020203020207" pitchFamily="50" charset="-128"/>
                <a:cs typeface="Mgen+ 2c heavy" panose="020B0802020203020207" pitchFamily="50" charset="-128"/>
              </a:rPr>
              <a:t>Bottou</a:t>
            </a:r>
            <a:r>
              <a:rPr kumimoji="1" lang="en-US" altLang="ja-JP" dirty="0">
                <a:solidFill>
                  <a:schemeClr val="accent2"/>
                </a:solidFill>
                <a:ea typeface="Mgen+ 2c heavy" panose="020B0802020203020207" pitchFamily="50" charset="-128"/>
                <a:cs typeface="Mgen+ 2c heavy" panose="020B0802020203020207" pitchFamily="50" charset="-128"/>
              </a:rPr>
              <a:t>, ICML19 Keynote</a:t>
            </a:r>
          </a:p>
        </p:txBody>
      </p:sp>
      <p:sp>
        <p:nvSpPr>
          <p:cNvPr id="82" name="テキスト ボックス 81">
            <a:extLst>
              <a:ext uri="{FF2B5EF4-FFF2-40B4-BE49-F238E27FC236}">
                <a16:creationId xmlns:a16="http://schemas.microsoft.com/office/drawing/2014/main" id="{13FAC0FB-AE8B-4245-8F9C-CCB124126866}"/>
              </a:ext>
            </a:extLst>
          </p:cNvPr>
          <p:cNvSpPr txBox="1"/>
          <p:nvPr/>
        </p:nvSpPr>
        <p:spPr>
          <a:xfrm>
            <a:off x="6391190" y="3598726"/>
            <a:ext cx="1611006" cy="420609"/>
          </a:xfrm>
          <a:prstGeom prst="rect">
            <a:avLst/>
          </a:prstGeom>
          <a:noFill/>
        </p:spPr>
        <p:txBody>
          <a:bodyPr wrap="square" anchor="ctr">
            <a:noAutofit/>
          </a:bodyPr>
          <a:lstStyle/>
          <a:p>
            <a:pPr algn="ctr"/>
            <a:r>
              <a:rPr kumimoji="1" lang="ja-JP" altLang="en-US" dirty="0"/>
              <a:t>アルゴリズム</a:t>
            </a:r>
            <a:endParaRPr kumimoji="1" lang="en-US" altLang="ja-JP" dirty="0"/>
          </a:p>
        </p:txBody>
      </p:sp>
      <p:sp>
        <p:nvSpPr>
          <p:cNvPr id="28" name="正方形/長方形 27">
            <a:extLst>
              <a:ext uri="{FF2B5EF4-FFF2-40B4-BE49-F238E27FC236}">
                <a16:creationId xmlns:a16="http://schemas.microsoft.com/office/drawing/2014/main" id="{2F96A8D7-6E9F-45C3-ACAE-6B672E54BCBF}"/>
              </a:ext>
            </a:extLst>
          </p:cNvPr>
          <p:cNvSpPr/>
          <p:nvPr/>
        </p:nvSpPr>
        <p:spPr>
          <a:xfrm>
            <a:off x="308149" y="1046747"/>
            <a:ext cx="11492917" cy="40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ja-JP" sz="2000" dirty="0">
                <a:solidFill>
                  <a:schemeClr val="tx1"/>
                </a:solidFill>
              </a:rPr>
              <a:t>Human-AI Collaboration </a:t>
            </a:r>
            <a:r>
              <a:rPr kumimoji="1" lang="ja-JP" altLang="en-US" sz="2000" dirty="0">
                <a:solidFill>
                  <a:schemeClr val="tx1"/>
                </a:solidFill>
              </a:rPr>
              <a:t>の話は忘れたとして</a:t>
            </a:r>
            <a:endParaRPr kumimoji="1" lang="en-US" altLang="ja-JP" sz="2800" dirty="0">
              <a:solidFill>
                <a:schemeClr val="tx1"/>
              </a:solidFill>
              <a:latin typeface="+mn-ea"/>
              <a:cs typeface="Mgen+ 2c heavy" panose="020B0802020203020207" pitchFamily="50" charset="-128"/>
            </a:endParaRPr>
          </a:p>
        </p:txBody>
      </p:sp>
    </p:spTree>
    <p:extLst>
      <p:ext uri="{BB962C8B-B14F-4D97-AF65-F5344CB8AC3E}">
        <p14:creationId xmlns:p14="http://schemas.microsoft.com/office/powerpoint/2010/main" val="3096970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48A1BB-B7A0-4E41-BE56-D12009AE303B}"/>
              </a:ext>
            </a:extLst>
          </p:cNvPr>
          <p:cNvSpPr>
            <a:spLocks noGrp="1"/>
          </p:cNvSpPr>
          <p:nvPr>
            <p:ph type="title"/>
          </p:nvPr>
        </p:nvSpPr>
        <p:spPr/>
        <p:txBody>
          <a:bodyPr/>
          <a:lstStyle/>
          <a:p>
            <a:r>
              <a:rPr kumimoji="1" lang="ja-JP" altLang="en-US" dirty="0"/>
              <a:t>どのように検証を行うべきか？</a:t>
            </a:r>
          </a:p>
        </p:txBody>
      </p:sp>
      <p:sp>
        <p:nvSpPr>
          <p:cNvPr id="4" name="スライド番号プレースホルダー 3">
            <a:extLst>
              <a:ext uri="{FF2B5EF4-FFF2-40B4-BE49-F238E27FC236}">
                <a16:creationId xmlns:a16="http://schemas.microsoft.com/office/drawing/2014/main" id="{76A3ABFD-2B7E-47EE-B2A2-91A7522ED6CA}"/>
              </a:ext>
            </a:extLst>
          </p:cNvPr>
          <p:cNvSpPr>
            <a:spLocks noGrp="1"/>
          </p:cNvSpPr>
          <p:nvPr>
            <p:ph type="sldNum" sz="quarter" idx="12"/>
          </p:nvPr>
        </p:nvSpPr>
        <p:spPr/>
        <p:txBody>
          <a:bodyPr/>
          <a:lstStyle/>
          <a:p>
            <a:fld id="{FCEFF6DB-0D4D-4D2A-B40A-7B2D87546AB8}" type="slidenum">
              <a:rPr kumimoji="1" lang="ja-JP" altLang="en-US" smtClean="0"/>
              <a:pPr/>
              <a:t>23</a:t>
            </a:fld>
            <a:endParaRPr kumimoji="1" lang="ja-JP" altLang="en-US" dirty="0">
              <a:solidFill>
                <a:schemeClr val="tx1"/>
              </a:solidFill>
            </a:endParaRPr>
          </a:p>
        </p:txBody>
      </p:sp>
      <p:sp>
        <p:nvSpPr>
          <p:cNvPr id="25" name="正方形/長方形 24">
            <a:extLst>
              <a:ext uri="{FF2B5EF4-FFF2-40B4-BE49-F238E27FC236}">
                <a16:creationId xmlns:a16="http://schemas.microsoft.com/office/drawing/2014/main" id="{708A15C4-05F3-415D-A562-E2CDB4FF5FA3}"/>
              </a:ext>
            </a:extLst>
          </p:cNvPr>
          <p:cNvSpPr/>
          <p:nvPr/>
        </p:nvSpPr>
        <p:spPr>
          <a:xfrm>
            <a:off x="308149" y="766782"/>
            <a:ext cx="11492917" cy="747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ja-JP" altLang="en-US" sz="2000" dirty="0">
                <a:solidFill>
                  <a:schemeClr val="tx1"/>
                </a:solidFill>
              </a:rPr>
              <a:t>＊　</a:t>
            </a:r>
            <a:r>
              <a:rPr kumimoji="1" lang="ja-JP" altLang="en-US" sz="2000" dirty="0">
                <a:solidFill>
                  <a:schemeClr val="tx1"/>
                </a:solidFill>
                <a:latin typeface="+mn-ea"/>
                <a:cs typeface="Mgen+ 2c heavy" panose="020B0802020203020207" pitchFamily="50" charset="-128"/>
              </a:rPr>
              <a:t>投資戦略のバックテストのための研究プロトコル </a:t>
            </a:r>
            <a:r>
              <a:rPr kumimoji="1" lang="en-US" altLang="ja-JP" sz="2000" dirty="0">
                <a:solidFill>
                  <a:schemeClr val="tx1"/>
                </a:solidFill>
                <a:latin typeface="+mn-ea"/>
                <a:cs typeface="Mgen+ 2c heavy" panose="020B0802020203020207" pitchFamily="50" charset="-128"/>
              </a:rPr>
              <a:t>[Arnott+ 18]</a:t>
            </a:r>
            <a:endParaRPr kumimoji="1" lang="en-US" altLang="ja-JP" sz="2800" dirty="0">
              <a:solidFill>
                <a:schemeClr val="tx1"/>
              </a:solidFill>
              <a:latin typeface="+mn-ea"/>
              <a:cs typeface="Mgen+ 2c heavy" panose="020B0802020203020207" pitchFamily="50" charset="-128"/>
            </a:endParaRPr>
          </a:p>
        </p:txBody>
      </p:sp>
      <p:grpSp>
        <p:nvGrpSpPr>
          <p:cNvPr id="3" name="グループ化 2">
            <a:extLst>
              <a:ext uri="{FF2B5EF4-FFF2-40B4-BE49-F238E27FC236}">
                <a16:creationId xmlns:a16="http://schemas.microsoft.com/office/drawing/2014/main" id="{D58AF377-0FC7-4BC5-B357-0E188C6B2A24}"/>
              </a:ext>
            </a:extLst>
          </p:cNvPr>
          <p:cNvGrpSpPr/>
          <p:nvPr/>
        </p:nvGrpSpPr>
        <p:grpSpPr>
          <a:xfrm>
            <a:off x="308149" y="1570699"/>
            <a:ext cx="11575701" cy="3962575"/>
            <a:chOff x="308149" y="2425009"/>
            <a:chExt cx="11575701" cy="3962575"/>
          </a:xfrm>
        </p:grpSpPr>
        <p:pic>
          <p:nvPicPr>
            <p:cNvPr id="11" name="図 10">
              <a:extLst>
                <a:ext uri="{FF2B5EF4-FFF2-40B4-BE49-F238E27FC236}">
                  <a16:creationId xmlns:a16="http://schemas.microsoft.com/office/drawing/2014/main" id="{C74EB640-0258-446B-A242-61C7F0AE10F9}"/>
                </a:ext>
              </a:extLst>
            </p:cNvPr>
            <p:cNvPicPr>
              <a:picLocks noChangeAspect="1"/>
            </p:cNvPicPr>
            <p:nvPr/>
          </p:nvPicPr>
          <p:blipFill rotWithShape="1">
            <a:blip r:embed="rId2"/>
            <a:srcRect b="40457"/>
            <a:stretch/>
          </p:blipFill>
          <p:spPr>
            <a:xfrm>
              <a:off x="308149" y="2425009"/>
              <a:ext cx="5787851" cy="3962575"/>
            </a:xfrm>
            <a:prstGeom prst="rect">
              <a:avLst/>
            </a:prstGeom>
          </p:spPr>
        </p:pic>
        <p:pic>
          <p:nvPicPr>
            <p:cNvPr id="7" name="図 6">
              <a:extLst>
                <a:ext uri="{FF2B5EF4-FFF2-40B4-BE49-F238E27FC236}">
                  <a16:creationId xmlns:a16="http://schemas.microsoft.com/office/drawing/2014/main" id="{424E8A1A-F2BB-4097-A81C-077A6103546F}"/>
                </a:ext>
              </a:extLst>
            </p:cNvPr>
            <p:cNvPicPr>
              <a:picLocks noChangeAspect="1"/>
            </p:cNvPicPr>
            <p:nvPr/>
          </p:nvPicPr>
          <p:blipFill rotWithShape="1">
            <a:blip r:embed="rId2"/>
            <a:srcRect t="59543"/>
            <a:stretch/>
          </p:blipFill>
          <p:spPr>
            <a:xfrm>
              <a:off x="6095999" y="2425009"/>
              <a:ext cx="5787851" cy="2692445"/>
            </a:xfrm>
            <a:prstGeom prst="rect">
              <a:avLst/>
            </a:prstGeom>
          </p:spPr>
        </p:pic>
      </p:grpSp>
    </p:spTree>
    <p:extLst>
      <p:ext uri="{BB962C8B-B14F-4D97-AF65-F5344CB8AC3E}">
        <p14:creationId xmlns:p14="http://schemas.microsoft.com/office/powerpoint/2010/main" val="2733253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48A1BB-B7A0-4E41-BE56-D12009AE303B}"/>
              </a:ext>
            </a:extLst>
          </p:cNvPr>
          <p:cNvSpPr>
            <a:spLocks noGrp="1"/>
          </p:cNvSpPr>
          <p:nvPr>
            <p:ph type="title"/>
          </p:nvPr>
        </p:nvSpPr>
        <p:spPr/>
        <p:txBody>
          <a:bodyPr/>
          <a:lstStyle/>
          <a:p>
            <a:r>
              <a:rPr kumimoji="1" lang="ja-JP" altLang="en-US" dirty="0"/>
              <a:t>どのように検証を行うべきか？</a:t>
            </a:r>
          </a:p>
        </p:txBody>
      </p:sp>
      <p:sp>
        <p:nvSpPr>
          <p:cNvPr id="4" name="スライド番号プレースホルダー 3">
            <a:extLst>
              <a:ext uri="{FF2B5EF4-FFF2-40B4-BE49-F238E27FC236}">
                <a16:creationId xmlns:a16="http://schemas.microsoft.com/office/drawing/2014/main" id="{76A3ABFD-2B7E-47EE-B2A2-91A7522ED6CA}"/>
              </a:ext>
            </a:extLst>
          </p:cNvPr>
          <p:cNvSpPr>
            <a:spLocks noGrp="1"/>
          </p:cNvSpPr>
          <p:nvPr>
            <p:ph type="sldNum" sz="quarter" idx="12"/>
          </p:nvPr>
        </p:nvSpPr>
        <p:spPr/>
        <p:txBody>
          <a:bodyPr/>
          <a:lstStyle/>
          <a:p>
            <a:fld id="{FCEFF6DB-0D4D-4D2A-B40A-7B2D87546AB8}" type="slidenum">
              <a:rPr kumimoji="1" lang="ja-JP" altLang="en-US" smtClean="0"/>
              <a:pPr/>
              <a:t>24</a:t>
            </a:fld>
            <a:endParaRPr kumimoji="1" lang="ja-JP" altLang="en-US" dirty="0">
              <a:solidFill>
                <a:schemeClr val="tx1"/>
              </a:solidFill>
            </a:endParaRPr>
          </a:p>
        </p:txBody>
      </p:sp>
      <p:sp>
        <p:nvSpPr>
          <p:cNvPr id="25" name="正方形/長方形 24">
            <a:extLst>
              <a:ext uri="{FF2B5EF4-FFF2-40B4-BE49-F238E27FC236}">
                <a16:creationId xmlns:a16="http://schemas.microsoft.com/office/drawing/2014/main" id="{708A15C4-05F3-415D-A562-E2CDB4FF5FA3}"/>
              </a:ext>
            </a:extLst>
          </p:cNvPr>
          <p:cNvSpPr/>
          <p:nvPr/>
        </p:nvSpPr>
        <p:spPr>
          <a:xfrm>
            <a:off x="308149" y="766782"/>
            <a:ext cx="11492917" cy="747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ja-JP" altLang="en-US" sz="2000" dirty="0">
                <a:solidFill>
                  <a:schemeClr val="tx1"/>
                </a:solidFill>
              </a:rPr>
              <a:t>＊　</a:t>
            </a:r>
            <a:r>
              <a:rPr kumimoji="1" lang="ja-JP" altLang="en-US" sz="2000" dirty="0">
                <a:solidFill>
                  <a:schemeClr val="tx1"/>
                </a:solidFill>
                <a:latin typeface="+mn-ea"/>
                <a:cs typeface="Mgen+ 2c heavy" panose="020B0802020203020207" pitchFamily="50" charset="-128"/>
              </a:rPr>
              <a:t>投資戦略のバックテストのための研究プロトコル </a:t>
            </a:r>
            <a:r>
              <a:rPr kumimoji="1" lang="en-US" altLang="ja-JP" sz="2000" dirty="0">
                <a:solidFill>
                  <a:schemeClr val="tx1"/>
                </a:solidFill>
                <a:latin typeface="+mn-ea"/>
                <a:cs typeface="Mgen+ 2c heavy" panose="020B0802020203020207" pitchFamily="50" charset="-128"/>
              </a:rPr>
              <a:t>[Arnott+ 18]</a:t>
            </a:r>
            <a:endParaRPr kumimoji="1" lang="en-US" altLang="ja-JP" sz="2800" dirty="0">
              <a:solidFill>
                <a:schemeClr val="tx1"/>
              </a:solidFill>
              <a:latin typeface="+mn-ea"/>
              <a:cs typeface="Mgen+ 2c heavy" panose="020B0802020203020207" pitchFamily="50" charset="-128"/>
            </a:endParaRPr>
          </a:p>
        </p:txBody>
      </p:sp>
      <p:sp>
        <p:nvSpPr>
          <p:cNvPr id="29" name="テキスト ボックス 28">
            <a:extLst>
              <a:ext uri="{FF2B5EF4-FFF2-40B4-BE49-F238E27FC236}">
                <a16:creationId xmlns:a16="http://schemas.microsoft.com/office/drawing/2014/main" id="{05A84218-E375-45C4-8176-BDE7EC52B69D}"/>
              </a:ext>
            </a:extLst>
          </p:cNvPr>
          <p:cNvSpPr txBox="1"/>
          <p:nvPr/>
        </p:nvSpPr>
        <p:spPr>
          <a:xfrm>
            <a:off x="308149" y="6413698"/>
            <a:ext cx="2138248" cy="307777"/>
          </a:xfrm>
          <a:prstGeom prst="rect">
            <a:avLst/>
          </a:prstGeom>
          <a:noFill/>
        </p:spPr>
        <p:txBody>
          <a:bodyPr wrap="square">
            <a:spAutoFit/>
          </a:bodyPr>
          <a:lstStyle/>
          <a:p>
            <a:r>
              <a:rPr lang="en-US" altLang="ja-JP" sz="1400" dirty="0"/>
              <a:t>※</a:t>
            </a:r>
            <a:r>
              <a:rPr lang="ja-JP" altLang="en-US" sz="1400" dirty="0"/>
              <a:t>多少意訳してます</a:t>
            </a:r>
          </a:p>
        </p:txBody>
      </p:sp>
      <p:grpSp>
        <p:nvGrpSpPr>
          <p:cNvPr id="6" name="グループ化 5">
            <a:extLst>
              <a:ext uri="{FF2B5EF4-FFF2-40B4-BE49-F238E27FC236}">
                <a16:creationId xmlns:a16="http://schemas.microsoft.com/office/drawing/2014/main" id="{25F2DE9E-CE7E-45A8-82A4-B526F78D9C48}"/>
              </a:ext>
            </a:extLst>
          </p:cNvPr>
          <p:cNvGrpSpPr/>
          <p:nvPr/>
        </p:nvGrpSpPr>
        <p:grpSpPr>
          <a:xfrm>
            <a:off x="308149" y="1570699"/>
            <a:ext cx="11575701" cy="3962575"/>
            <a:chOff x="308149" y="1589749"/>
            <a:chExt cx="11575701" cy="3962575"/>
          </a:xfrm>
        </p:grpSpPr>
        <p:grpSp>
          <p:nvGrpSpPr>
            <p:cNvPr id="3" name="グループ化 2">
              <a:extLst>
                <a:ext uri="{FF2B5EF4-FFF2-40B4-BE49-F238E27FC236}">
                  <a16:creationId xmlns:a16="http://schemas.microsoft.com/office/drawing/2014/main" id="{D58AF377-0FC7-4BC5-B357-0E188C6B2A24}"/>
                </a:ext>
              </a:extLst>
            </p:cNvPr>
            <p:cNvGrpSpPr/>
            <p:nvPr/>
          </p:nvGrpSpPr>
          <p:grpSpPr>
            <a:xfrm>
              <a:off x="308149" y="1589749"/>
              <a:ext cx="11575701" cy="3962575"/>
              <a:chOff x="308149" y="2425009"/>
              <a:chExt cx="11575701" cy="3962575"/>
            </a:xfrm>
          </p:grpSpPr>
          <p:pic>
            <p:nvPicPr>
              <p:cNvPr id="11" name="図 10">
                <a:extLst>
                  <a:ext uri="{FF2B5EF4-FFF2-40B4-BE49-F238E27FC236}">
                    <a16:creationId xmlns:a16="http://schemas.microsoft.com/office/drawing/2014/main" id="{C74EB640-0258-446B-A242-61C7F0AE10F9}"/>
                  </a:ext>
                </a:extLst>
              </p:cNvPr>
              <p:cNvPicPr>
                <a:picLocks noChangeAspect="1"/>
              </p:cNvPicPr>
              <p:nvPr/>
            </p:nvPicPr>
            <p:blipFill rotWithShape="1">
              <a:blip r:embed="rId2"/>
              <a:srcRect b="40457"/>
              <a:stretch/>
            </p:blipFill>
            <p:spPr>
              <a:xfrm>
                <a:off x="308149" y="2425009"/>
                <a:ext cx="5787851" cy="3962575"/>
              </a:xfrm>
              <a:prstGeom prst="rect">
                <a:avLst/>
              </a:prstGeom>
            </p:spPr>
          </p:pic>
          <p:pic>
            <p:nvPicPr>
              <p:cNvPr id="7" name="図 6">
                <a:extLst>
                  <a:ext uri="{FF2B5EF4-FFF2-40B4-BE49-F238E27FC236}">
                    <a16:creationId xmlns:a16="http://schemas.microsoft.com/office/drawing/2014/main" id="{424E8A1A-F2BB-4097-A81C-077A6103546F}"/>
                  </a:ext>
                </a:extLst>
              </p:cNvPr>
              <p:cNvPicPr>
                <a:picLocks noChangeAspect="1"/>
              </p:cNvPicPr>
              <p:nvPr/>
            </p:nvPicPr>
            <p:blipFill rotWithShape="1">
              <a:blip r:embed="rId2"/>
              <a:srcRect t="59543"/>
              <a:stretch/>
            </p:blipFill>
            <p:spPr>
              <a:xfrm>
                <a:off x="6095999" y="2425009"/>
                <a:ext cx="5787851" cy="2692445"/>
              </a:xfrm>
              <a:prstGeom prst="rect">
                <a:avLst/>
              </a:prstGeom>
            </p:spPr>
          </p:pic>
        </p:grpSp>
        <p:sp>
          <p:nvSpPr>
            <p:cNvPr id="5" name="四角形: 角を丸くする 4">
              <a:extLst>
                <a:ext uri="{FF2B5EF4-FFF2-40B4-BE49-F238E27FC236}">
                  <a16:creationId xmlns:a16="http://schemas.microsoft.com/office/drawing/2014/main" id="{C97500EB-5ED9-4D9E-91A6-EA4927D3BF4C}"/>
                </a:ext>
              </a:extLst>
            </p:cNvPr>
            <p:cNvSpPr/>
            <p:nvPr/>
          </p:nvSpPr>
          <p:spPr>
            <a:xfrm>
              <a:off x="516903" y="1776609"/>
              <a:ext cx="5438561" cy="39509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1"/>
                  </a:solidFill>
                </a:rPr>
                <a:t>合理的な仮説をベースにモデリングせよ</a:t>
              </a:r>
            </a:p>
          </p:txBody>
        </p:sp>
        <p:sp>
          <p:nvSpPr>
            <p:cNvPr id="27" name="四角形: 角を丸くする 26">
              <a:extLst>
                <a:ext uri="{FF2B5EF4-FFF2-40B4-BE49-F238E27FC236}">
                  <a16:creationId xmlns:a16="http://schemas.microsoft.com/office/drawing/2014/main" id="{AA711625-DCE0-4668-AE12-4E5C6C243A62}"/>
                </a:ext>
              </a:extLst>
            </p:cNvPr>
            <p:cNvSpPr/>
            <p:nvPr/>
          </p:nvSpPr>
          <p:spPr>
            <a:xfrm>
              <a:off x="516903" y="2353994"/>
              <a:ext cx="5438561" cy="77020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1"/>
                  </a:solidFill>
                </a:rPr>
                <a:t>同一テストデータで何度も検証する場合は注意</a:t>
              </a:r>
            </a:p>
          </p:txBody>
        </p:sp>
        <p:sp>
          <p:nvSpPr>
            <p:cNvPr id="28" name="四角形: 角を丸くする 27">
              <a:extLst>
                <a:ext uri="{FF2B5EF4-FFF2-40B4-BE49-F238E27FC236}">
                  <a16:creationId xmlns:a16="http://schemas.microsoft.com/office/drawing/2014/main" id="{172FB8C1-C857-4F59-8DB3-45757826B147}"/>
                </a:ext>
              </a:extLst>
            </p:cNvPr>
            <p:cNvSpPr/>
            <p:nvPr/>
          </p:nvSpPr>
          <p:spPr>
            <a:xfrm>
              <a:off x="516903" y="3348698"/>
              <a:ext cx="5438561" cy="114710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1"/>
                  </a:solidFill>
                </a:rPr>
                <a:t>データのとり方に留意</a:t>
              </a:r>
            </a:p>
          </p:txBody>
        </p:sp>
        <p:sp>
          <p:nvSpPr>
            <p:cNvPr id="30" name="四角形: 角を丸くする 29">
              <a:extLst>
                <a:ext uri="{FF2B5EF4-FFF2-40B4-BE49-F238E27FC236}">
                  <a16:creationId xmlns:a16="http://schemas.microsoft.com/office/drawing/2014/main" id="{4FBBD81D-15BB-4D6A-B5B6-23D5D9EED163}"/>
                </a:ext>
              </a:extLst>
            </p:cNvPr>
            <p:cNvSpPr/>
            <p:nvPr/>
          </p:nvSpPr>
          <p:spPr>
            <a:xfrm>
              <a:off x="516903" y="4783623"/>
              <a:ext cx="5438561" cy="76870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1"/>
                  </a:solidFill>
                </a:rPr>
                <a:t>CV </a:t>
              </a:r>
              <a:r>
                <a:rPr kumimoji="1" lang="ja-JP" altLang="en-US" dirty="0">
                  <a:solidFill>
                    <a:schemeClr val="accent1"/>
                  </a:solidFill>
                </a:rPr>
                <a:t>は真の </a:t>
              </a:r>
              <a:r>
                <a:rPr kumimoji="1" lang="en-US" altLang="ja-JP" dirty="0">
                  <a:solidFill>
                    <a:schemeClr val="accent1"/>
                  </a:solidFill>
                </a:rPr>
                <a:t>Out-of-sample </a:t>
              </a:r>
              <a:r>
                <a:rPr kumimoji="1" lang="ja-JP" altLang="en-US" dirty="0">
                  <a:solidFill>
                    <a:schemeClr val="accent1"/>
                  </a:solidFill>
                </a:rPr>
                <a:t>検証でないので注意</a:t>
              </a:r>
            </a:p>
          </p:txBody>
        </p:sp>
        <p:sp>
          <p:nvSpPr>
            <p:cNvPr id="31" name="四角形: 角を丸くする 30">
              <a:extLst>
                <a:ext uri="{FF2B5EF4-FFF2-40B4-BE49-F238E27FC236}">
                  <a16:creationId xmlns:a16="http://schemas.microsoft.com/office/drawing/2014/main" id="{2DD45CBB-CA2A-414E-AF29-308A87AD38F0}"/>
                </a:ext>
              </a:extLst>
            </p:cNvPr>
            <p:cNvSpPr/>
            <p:nvPr/>
          </p:nvSpPr>
          <p:spPr>
            <a:xfrm>
              <a:off x="6304754" y="1776608"/>
              <a:ext cx="5438561" cy="62294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1"/>
                  </a:solidFill>
                </a:rPr>
                <a:t>非定常性の存在に注意せよ</a:t>
              </a:r>
            </a:p>
          </p:txBody>
        </p:sp>
        <p:sp>
          <p:nvSpPr>
            <p:cNvPr id="32" name="四角形: 角を丸くする 31">
              <a:extLst>
                <a:ext uri="{FF2B5EF4-FFF2-40B4-BE49-F238E27FC236}">
                  <a16:creationId xmlns:a16="http://schemas.microsoft.com/office/drawing/2014/main" id="{EBBDB1B5-B249-4E32-93AE-1F7A94D048E8}"/>
                </a:ext>
              </a:extLst>
            </p:cNvPr>
            <p:cNvSpPr/>
            <p:nvPr/>
          </p:nvSpPr>
          <p:spPr>
            <a:xfrm>
              <a:off x="6304754" y="2661682"/>
              <a:ext cx="5438561" cy="62294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1"/>
                  </a:solidFill>
                </a:rPr>
                <a:t>シンプルなモデルの方が好ましい</a:t>
              </a:r>
            </a:p>
          </p:txBody>
        </p:sp>
        <p:sp>
          <p:nvSpPr>
            <p:cNvPr id="33" name="四角形: 角を丸くする 32">
              <a:extLst>
                <a:ext uri="{FF2B5EF4-FFF2-40B4-BE49-F238E27FC236}">
                  <a16:creationId xmlns:a16="http://schemas.microsoft.com/office/drawing/2014/main" id="{71625D57-79FF-473D-ABB2-7DFA596DCD28}"/>
                </a:ext>
              </a:extLst>
            </p:cNvPr>
            <p:cNvSpPr/>
            <p:nvPr/>
          </p:nvSpPr>
          <p:spPr>
            <a:xfrm>
              <a:off x="6304754" y="3496140"/>
              <a:ext cx="5438561" cy="78605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1"/>
                  </a:solidFill>
                </a:rPr>
                <a:t>戦略が勝てるか否かでなく研究の質を重視せよ</a:t>
              </a:r>
            </a:p>
          </p:txBody>
        </p:sp>
      </p:grpSp>
    </p:spTree>
    <p:extLst>
      <p:ext uri="{BB962C8B-B14F-4D97-AF65-F5344CB8AC3E}">
        <p14:creationId xmlns:p14="http://schemas.microsoft.com/office/powerpoint/2010/main" val="1452553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D0F301-0505-4DF8-8225-A3792E5AA0D4}"/>
              </a:ext>
            </a:extLst>
          </p:cNvPr>
          <p:cNvSpPr>
            <a:spLocks noGrp="1"/>
          </p:cNvSpPr>
          <p:nvPr>
            <p:ph type="title"/>
          </p:nvPr>
        </p:nvSpPr>
        <p:spPr/>
        <p:txBody>
          <a:bodyPr/>
          <a:lstStyle/>
          <a:p>
            <a:r>
              <a:rPr kumimoji="1" lang="ja-JP" altLang="en-US" dirty="0"/>
              <a:t>金融機関のストレステスト</a:t>
            </a:r>
          </a:p>
        </p:txBody>
      </p:sp>
      <p:sp>
        <p:nvSpPr>
          <p:cNvPr id="4" name="スライド番号プレースホルダー 3">
            <a:extLst>
              <a:ext uri="{FF2B5EF4-FFF2-40B4-BE49-F238E27FC236}">
                <a16:creationId xmlns:a16="http://schemas.microsoft.com/office/drawing/2014/main" id="{C94A555D-8AF3-4EF5-9146-C1EFE8B22135}"/>
              </a:ext>
            </a:extLst>
          </p:cNvPr>
          <p:cNvSpPr>
            <a:spLocks noGrp="1"/>
          </p:cNvSpPr>
          <p:nvPr>
            <p:ph type="sldNum" sz="quarter" idx="12"/>
          </p:nvPr>
        </p:nvSpPr>
        <p:spPr/>
        <p:txBody>
          <a:bodyPr/>
          <a:lstStyle/>
          <a:p>
            <a:fld id="{FCEFF6DB-0D4D-4D2A-B40A-7B2D87546AB8}" type="slidenum">
              <a:rPr kumimoji="1" lang="ja-JP" altLang="en-US" smtClean="0"/>
              <a:pPr/>
              <a:t>25</a:t>
            </a:fld>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3F4FF291-D460-4544-B49A-32681918F978}"/>
              </a:ext>
            </a:extLst>
          </p:cNvPr>
          <p:cNvSpPr txBox="1"/>
          <p:nvPr/>
        </p:nvSpPr>
        <p:spPr>
          <a:xfrm>
            <a:off x="308151" y="1549647"/>
            <a:ext cx="10858501" cy="523220"/>
          </a:xfrm>
          <a:prstGeom prst="rect">
            <a:avLst/>
          </a:prstGeom>
          <a:noFill/>
        </p:spPr>
        <p:txBody>
          <a:bodyPr wrap="square">
            <a:spAutoFit/>
          </a:bodyPr>
          <a:lstStyle/>
          <a:p>
            <a:r>
              <a:rPr lang="ja-JP" altLang="en-US" sz="2400" dirty="0">
                <a:latin typeface="+mn-ea"/>
                <a:cs typeface="Mgen+ 2c heavy" panose="020B0802020203020207" pitchFamily="50" charset="-128"/>
              </a:rPr>
              <a:t>＊　</a:t>
            </a:r>
            <a:r>
              <a:rPr lang="ja-JP" altLang="en-US" sz="28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ストレスシナリオ </a:t>
            </a:r>
            <a:r>
              <a:rPr lang="ja-JP" altLang="en-US" sz="2400" dirty="0">
                <a:latin typeface="+mn-ea"/>
                <a:cs typeface="Mgen+ 2c heavy" panose="020B0802020203020207" pitchFamily="50" charset="-128"/>
              </a:rPr>
              <a:t>を想定し</a:t>
            </a:r>
            <a:endParaRPr lang="en-US" altLang="ja-JP" sz="2400" dirty="0">
              <a:latin typeface="+mn-ea"/>
              <a:cs typeface="Mgen+ 2c heavy" panose="020B0802020203020207" pitchFamily="50" charset="-128"/>
            </a:endParaRPr>
          </a:p>
        </p:txBody>
      </p:sp>
      <p:sp>
        <p:nvSpPr>
          <p:cNvPr id="14" name="テキスト ボックス 13">
            <a:extLst>
              <a:ext uri="{FF2B5EF4-FFF2-40B4-BE49-F238E27FC236}">
                <a16:creationId xmlns:a16="http://schemas.microsoft.com/office/drawing/2014/main" id="{A841A513-6E60-4CD7-A6D8-4AE643AFE707}"/>
              </a:ext>
            </a:extLst>
          </p:cNvPr>
          <p:cNvSpPr txBox="1"/>
          <p:nvPr/>
        </p:nvSpPr>
        <p:spPr>
          <a:xfrm>
            <a:off x="308150" y="6425547"/>
            <a:ext cx="9334500" cy="307777"/>
          </a:xfrm>
          <a:prstGeom prst="rect">
            <a:avLst/>
          </a:prstGeom>
          <a:noFill/>
        </p:spPr>
        <p:txBody>
          <a:bodyPr wrap="square">
            <a:spAutoFit/>
          </a:bodyPr>
          <a:lstStyle/>
          <a:p>
            <a:r>
              <a:rPr lang="en-US" altLang="ja-JP" sz="1400" dirty="0"/>
              <a:t>[</a:t>
            </a:r>
            <a:r>
              <a:rPr lang="ja-JP" altLang="en-US" sz="1400" dirty="0"/>
              <a:t>池森</a:t>
            </a:r>
            <a:r>
              <a:rPr lang="en-US" altLang="ja-JP" sz="1400" dirty="0"/>
              <a:t>, 18]</a:t>
            </a:r>
            <a:endParaRPr lang="ja-JP" altLang="en-US" sz="1400" dirty="0"/>
          </a:p>
        </p:txBody>
      </p:sp>
      <p:sp>
        <p:nvSpPr>
          <p:cNvPr id="15" name="テキスト ボックス 14">
            <a:extLst>
              <a:ext uri="{FF2B5EF4-FFF2-40B4-BE49-F238E27FC236}">
                <a16:creationId xmlns:a16="http://schemas.microsoft.com/office/drawing/2014/main" id="{87D8DCC3-62CE-40EB-BE5F-B196F9F69ADF}"/>
              </a:ext>
            </a:extLst>
          </p:cNvPr>
          <p:cNvSpPr txBox="1"/>
          <p:nvPr/>
        </p:nvSpPr>
        <p:spPr>
          <a:xfrm>
            <a:off x="308150" y="3492219"/>
            <a:ext cx="10858501" cy="523220"/>
          </a:xfrm>
          <a:prstGeom prst="rect">
            <a:avLst/>
          </a:prstGeom>
          <a:noFill/>
        </p:spPr>
        <p:txBody>
          <a:bodyPr wrap="square">
            <a:spAutoFit/>
          </a:bodyPr>
          <a:lstStyle/>
          <a:p>
            <a:r>
              <a:rPr lang="ja-JP" altLang="en-US" sz="2400" dirty="0">
                <a:latin typeface="+mn-ea"/>
                <a:cs typeface="Mgen+ 2c heavy" panose="020B0802020203020207" pitchFamily="50" charset="-128"/>
              </a:rPr>
              <a:t>＊　その場合の </a:t>
            </a:r>
            <a:r>
              <a:rPr lang="ja-JP" altLang="en-US" sz="28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ダメージをシミュレーション </a:t>
            </a:r>
            <a:r>
              <a:rPr lang="ja-JP" altLang="en-US" sz="2400" dirty="0">
                <a:latin typeface="+mn-ea"/>
                <a:cs typeface="Mgen+ 2c heavy" panose="020B0802020203020207" pitchFamily="50" charset="-128"/>
              </a:rPr>
              <a:t>して</a:t>
            </a:r>
            <a:endParaRPr lang="en-US" altLang="ja-JP" sz="2400" dirty="0">
              <a:latin typeface="+mn-ea"/>
              <a:cs typeface="Mgen+ 2c heavy" panose="020B0802020203020207" pitchFamily="50" charset="-128"/>
            </a:endParaRPr>
          </a:p>
        </p:txBody>
      </p:sp>
      <p:sp>
        <p:nvSpPr>
          <p:cNvPr id="16" name="テキスト ボックス 15">
            <a:extLst>
              <a:ext uri="{FF2B5EF4-FFF2-40B4-BE49-F238E27FC236}">
                <a16:creationId xmlns:a16="http://schemas.microsoft.com/office/drawing/2014/main" id="{50651B16-E269-4AD6-9B1E-68A14F3CBC9D}"/>
              </a:ext>
            </a:extLst>
          </p:cNvPr>
          <p:cNvSpPr txBox="1"/>
          <p:nvPr/>
        </p:nvSpPr>
        <p:spPr>
          <a:xfrm>
            <a:off x="308150" y="5069205"/>
            <a:ext cx="10858501" cy="523220"/>
          </a:xfrm>
          <a:prstGeom prst="rect">
            <a:avLst/>
          </a:prstGeom>
          <a:noFill/>
        </p:spPr>
        <p:txBody>
          <a:bodyPr wrap="square">
            <a:spAutoFit/>
          </a:bodyPr>
          <a:lstStyle/>
          <a:p>
            <a:r>
              <a:rPr lang="ja-JP" altLang="en-US" sz="2400" dirty="0">
                <a:latin typeface="+mn-ea"/>
                <a:cs typeface="Mgen+ 2c heavy" panose="020B0802020203020207" pitchFamily="50" charset="-128"/>
              </a:rPr>
              <a:t>＊　</a:t>
            </a:r>
            <a:r>
              <a:rPr lang="ja-JP" altLang="en-US" sz="28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アクションプラン </a:t>
            </a:r>
            <a:r>
              <a:rPr lang="ja-JP" altLang="en-US" sz="2400" dirty="0">
                <a:latin typeface="+mn-ea"/>
                <a:cs typeface="Mgen+ 2c heavy" panose="020B0802020203020207" pitchFamily="50" charset="-128"/>
              </a:rPr>
              <a:t>をあらかじめ議論しておく</a:t>
            </a:r>
            <a:endParaRPr lang="en-US" altLang="ja-JP" sz="2400" dirty="0">
              <a:latin typeface="+mn-ea"/>
              <a:cs typeface="Mgen+ 2c heavy" panose="020B0802020203020207" pitchFamily="50" charset="-128"/>
            </a:endParaRPr>
          </a:p>
        </p:txBody>
      </p:sp>
      <p:sp>
        <p:nvSpPr>
          <p:cNvPr id="17" name="正方形/長方形 16">
            <a:extLst>
              <a:ext uri="{FF2B5EF4-FFF2-40B4-BE49-F238E27FC236}">
                <a16:creationId xmlns:a16="http://schemas.microsoft.com/office/drawing/2014/main" id="{4678DD5D-79A9-4278-8ECD-0333D97421D0}"/>
              </a:ext>
            </a:extLst>
          </p:cNvPr>
          <p:cNvSpPr/>
          <p:nvPr/>
        </p:nvSpPr>
        <p:spPr>
          <a:xfrm>
            <a:off x="1749775" y="2141288"/>
            <a:ext cx="3920951" cy="104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0000"/>
              </a:lnSpc>
              <a:buFont typeface="Arial" panose="020B0604020202020204" pitchFamily="34" charset="0"/>
              <a:buChar char="•"/>
            </a:pPr>
            <a:r>
              <a:rPr kumimoji="1" lang="ja-JP" altLang="en-US" sz="2000" dirty="0">
                <a:solidFill>
                  <a:schemeClr val="tx1"/>
                </a:solidFill>
              </a:rPr>
              <a:t>景気の大幅な悪化</a:t>
            </a:r>
            <a:endParaRPr kumimoji="1" lang="en-US" altLang="ja-JP" sz="2000" dirty="0">
              <a:solidFill>
                <a:schemeClr val="tx1"/>
              </a:solidFill>
            </a:endParaRPr>
          </a:p>
          <a:p>
            <a:pPr marL="342900" indent="-342900">
              <a:lnSpc>
                <a:spcPct val="120000"/>
              </a:lnSpc>
              <a:buFont typeface="Arial" panose="020B0604020202020204" pitchFamily="34" charset="0"/>
              <a:buChar char="•"/>
            </a:pPr>
            <a:r>
              <a:rPr kumimoji="1" lang="ja-JP" altLang="en-US" sz="2000" dirty="0">
                <a:solidFill>
                  <a:schemeClr val="tx1"/>
                </a:solidFill>
              </a:rPr>
              <a:t>資産価格の急落</a:t>
            </a:r>
            <a:endParaRPr kumimoji="1" lang="en-US" altLang="ja-JP" sz="2000" dirty="0">
              <a:solidFill>
                <a:schemeClr val="tx1"/>
              </a:solidFill>
            </a:endParaRPr>
          </a:p>
          <a:p>
            <a:pPr marL="342900" indent="-342900">
              <a:lnSpc>
                <a:spcPct val="120000"/>
              </a:lnSpc>
              <a:buFont typeface="Arial" panose="020B0604020202020204" pitchFamily="34" charset="0"/>
              <a:buChar char="•"/>
            </a:pPr>
            <a:r>
              <a:rPr kumimoji="1" lang="ja-JP" altLang="en-US" sz="2000" dirty="0">
                <a:solidFill>
                  <a:schemeClr val="tx1"/>
                </a:solidFill>
              </a:rPr>
              <a:t>金融市場の流動性枯渇</a:t>
            </a:r>
            <a:endParaRPr kumimoji="1" lang="en-US" altLang="ja-JP" sz="2000" dirty="0">
              <a:solidFill>
                <a:schemeClr val="tx1"/>
              </a:solidFill>
            </a:endParaRPr>
          </a:p>
        </p:txBody>
      </p:sp>
      <p:sp>
        <p:nvSpPr>
          <p:cNvPr id="18" name="正方形/長方形 17">
            <a:extLst>
              <a:ext uri="{FF2B5EF4-FFF2-40B4-BE49-F238E27FC236}">
                <a16:creationId xmlns:a16="http://schemas.microsoft.com/office/drawing/2014/main" id="{EA6C644F-E4D2-43EF-9E19-1FD3A9D8C261}"/>
              </a:ext>
            </a:extLst>
          </p:cNvPr>
          <p:cNvSpPr/>
          <p:nvPr/>
        </p:nvSpPr>
        <p:spPr>
          <a:xfrm>
            <a:off x="1749775" y="4059273"/>
            <a:ext cx="3920951" cy="782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0000"/>
              </a:lnSpc>
              <a:buFont typeface="Arial" panose="020B0604020202020204" pitchFamily="34" charset="0"/>
              <a:buChar char="•"/>
            </a:pPr>
            <a:r>
              <a:rPr kumimoji="1" lang="ja-JP" altLang="en-US" sz="2000" dirty="0">
                <a:solidFill>
                  <a:schemeClr val="tx1"/>
                </a:solidFill>
              </a:rPr>
              <a:t>損失の発生</a:t>
            </a:r>
            <a:endParaRPr kumimoji="1" lang="en-US" altLang="ja-JP" sz="2000" dirty="0">
              <a:solidFill>
                <a:schemeClr val="tx1"/>
              </a:solidFill>
            </a:endParaRPr>
          </a:p>
          <a:p>
            <a:pPr marL="342900" indent="-342900">
              <a:lnSpc>
                <a:spcPct val="120000"/>
              </a:lnSpc>
              <a:buFont typeface="Arial" panose="020B0604020202020204" pitchFamily="34" charset="0"/>
              <a:buChar char="•"/>
            </a:pPr>
            <a:r>
              <a:rPr kumimoji="1" lang="ja-JP" altLang="en-US" sz="2000" dirty="0">
                <a:solidFill>
                  <a:schemeClr val="tx1"/>
                </a:solidFill>
              </a:rPr>
              <a:t>資金繰りの悪化</a:t>
            </a:r>
            <a:endParaRPr kumimoji="1" lang="en-US" altLang="ja-JP" sz="2000" dirty="0">
              <a:solidFill>
                <a:schemeClr val="tx1"/>
              </a:solidFill>
            </a:endParaRPr>
          </a:p>
        </p:txBody>
      </p:sp>
      <p:grpSp>
        <p:nvGrpSpPr>
          <p:cNvPr id="23" name="グループ化 22">
            <a:extLst>
              <a:ext uri="{FF2B5EF4-FFF2-40B4-BE49-F238E27FC236}">
                <a16:creationId xmlns:a16="http://schemas.microsoft.com/office/drawing/2014/main" id="{9758397D-9218-4360-B1BE-F010742552A7}"/>
              </a:ext>
            </a:extLst>
          </p:cNvPr>
          <p:cNvGrpSpPr/>
          <p:nvPr/>
        </p:nvGrpSpPr>
        <p:grpSpPr>
          <a:xfrm>
            <a:off x="5649201" y="1556691"/>
            <a:ext cx="6095446" cy="1639165"/>
            <a:chOff x="5788404" y="595618"/>
            <a:chExt cx="6095446" cy="1639165"/>
          </a:xfrm>
        </p:grpSpPr>
        <p:sp>
          <p:nvSpPr>
            <p:cNvPr id="19" name="四角形: 角を丸くする 18">
              <a:extLst>
                <a:ext uri="{FF2B5EF4-FFF2-40B4-BE49-F238E27FC236}">
                  <a16:creationId xmlns:a16="http://schemas.microsoft.com/office/drawing/2014/main" id="{F7A671EF-F075-4751-A6D9-E5BA70D318A3}"/>
                </a:ext>
              </a:extLst>
            </p:cNvPr>
            <p:cNvSpPr/>
            <p:nvPr/>
          </p:nvSpPr>
          <p:spPr>
            <a:xfrm>
              <a:off x="5788404" y="595618"/>
              <a:ext cx="6095446" cy="1639165"/>
            </a:xfrm>
            <a:prstGeom prst="roundRect">
              <a:avLst>
                <a:gd name="adj" fmla="val 1137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709C0FF7-2F11-4959-B2CA-62609D215BE8}"/>
                </a:ext>
              </a:extLst>
            </p:cNvPr>
            <p:cNvSpPr txBox="1"/>
            <p:nvPr/>
          </p:nvSpPr>
          <p:spPr>
            <a:xfrm>
              <a:off x="6006081" y="709301"/>
              <a:ext cx="1788997" cy="400110"/>
            </a:xfrm>
            <a:prstGeom prst="rect">
              <a:avLst/>
            </a:prstGeom>
            <a:noFill/>
          </p:spPr>
          <p:txBody>
            <a:bodyPr wrap="square">
              <a:spAutoFit/>
            </a:bodyPr>
            <a:lstStyle/>
            <a:p>
              <a:r>
                <a:rPr lang="ja-JP" altLang="en-US" sz="2000" dirty="0">
                  <a:solidFill>
                    <a:schemeClr val="accent1"/>
                  </a:solidFill>
                  <a:latin typeface="+mn-ea"/>
                  <a:cs typeface="Mgen+ 2c heavy" panose="020B0802020203020207" pitchFamily="50" charset="-128"/>
                </a:rPr>
                <a:t>ポイントは</a:t>
              </a:r>
              <a:endParaRPr lang="en-US" altLang="ja-JP" sz="2000" dirty="0">
                <a:solidFill>
                  <a:schemeClr val="accent1"/>
                </a:solidFill>
                <a:latin typeface="+mn-ea"/>
                <a:cs typeface="Mgen+ 2c heavy" panose="020B0802020203020207" pitchFamily="50" charset="-128"/>
              </a:endParaRPr>
            </a:p>
          </p:txBody>
        </p:sp>
        <p:sp>
          <p:nvSpPr>
            <p:cNvPr id="21" name="テキスト ボックス 20">
              <a:extLst>
                <a:ext uri="{FF2B5EF4-FFF2-40B4-BE49-F238E27FC236}">
                  <a16:creationId xmlns:a16="http://schemas.microsoft.com/office/drawing/2014/main" id="{D12F393B-2319-44AC-996E-EDF00F1C59CA}"/>
                </a:ext>
              </a:extLst>
            </p:cNvPr>
            <p:cNvSpPr txBox="1"/>
            <p:nvPr/>
          </p:nvSpPr>
          <p:spPr>
            <a:xfrm>
              <a:off x="6006081" y="1137088"/>
              <a:ext cx="5877769" cy="523220"/>
            </a:xfrm>
            <a:prstGeom prst="rect">
              <a:avLst/>
            </a:prstGeom>
            <a:noFill/>
          </p:spPr>
          <p:txBody>
            <a:bodyPr wrap="square">
              <a:spAutoFit/>
            </a:bodyPr>
            <a:lstStyle/>
            <a:p>
              <a:r>
                <a:rPr lang="ja-JP" altLang="en-US" sz="28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一度も観測されていないシナリオ</a:t>
              </a:r>
              <a:r>
                <a:rPr lang="ja-JP" altLang="en-US" sz="2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を</a:t>
              </a:r>
              <a:endParaRPr lang="en-US" altLang="ja-JP" sz="24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22" name="テキスト ボックス 21">
              <a:extLst>
                <a:ext uri="{FF2B5EF4-FFF2-40B4-BE49-F238E27FC236}">
                  <a16:creationId xmlns:a16="http://schemas.microsoft.com/office/drawing/2014/main" id="{0DA03460-0D2E-4934-BADE-ED4D2B651168}"/>
                </a:ext>
              </a:extLst>
            </p:cNvPr>
            <p:cNvSpPr txBox="1"/>
            <p:nvPr/>
          </p:nvSpPr>
          <p:spPr>
            <a:xfrm>
              <a:off x="6006081" y="1687985"/>
              <a:ext cx="5338194" cy="523220"/>
            </a:xfrm>
            <a:prstGeom prst="rect">
              <a:avLst/>
            </a:prstGeom>
            <a:noFill/>
          </p:spPr>
          <p:txBody>
            <a:bodyPr wrap="square">
              <a:spAutoFit/>
            </a:bodyPr>
            <a:lstStyle/>
            <a:p>
              <a:r>
                <a:rPr lang="ja-JP" altLang="en-US" sz="28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シミュレーションで作る</a:t>
              </a:r>
              <a:r>
                <a:rPr lang="ja-JP" altLang="en-US" sz="2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こと</a:t>
              </a:r>
              <a:endParaRPr lang="en-US" altLang="ja-JP" sz="24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endParaRPr>
            </a:p>
          </p:txBody>
        </p:sp>
      </p:grpSp>
      <p:sp>
        <p:nvSpPr>
          <p:cNvPr id="24" name="正方形/長方形 23">
            <a:extLst>
              <a:ext uri="{FF2B5EF4-FFF2-40B4-BE49-F238E27FC236}">
                <a16:creationId xmlns:a16="http://schemas.microsoft.com/office/drawing/2014/main" id="{1AA3C036-2516-41B2-8680-18DEC5E47BA9}"/>
              </a:ext>
            </a:extLst>
          </p:cNvPr>
          <p:cNvSpPr/>
          <p:nvPr/>
        </p:nvSpPr>
        <p:spPr>
          <a:xfrm>
            <a:off x="308150" y="724563"/>
            <a:ext cx="6612768" cy="747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ja-JP" altLang="en-US"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リスク管理体制の不備をカバーするための検証</a:t>
            </a:r>
            <a:endParaRPr kumimoji="1" lang="en-US" altLang="ja-JP"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Tree>
    <p:extLst>
      <p:ext uri="{BB962C8B-B14F-4D97-AF65-F5344CB8AC3E}">
        <p14:creationId xmlns:p14="http://schemas.microsoft.com/office/powerpoint/2010/main" val="2922592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270B27-C5B1-4E6B-B5FD-2F52EE3A8589}"/>
              </a:ext>
            </a:extLst>
          </p:cNvPr>
          <p:cNvSpPr>
            <a:spLocks noGrp="1"/>
          </p:cNvSpPr>
          <p:nvPr>
            <p:ph type="title"/>
          </p:nvPr>
        </p:nvSpPr>
        <p:spPr/>
        <p:txBody>
          <a:bodyPr/>
          <a:lstStyle/>
          <a:p>
            <a:r>
              <a:rPr kumimoji="1" lang="ja-JP" altLang="en-US" dirty="0"/>
              <a:t>ストレスシナリオでの検証</a:t>
            </a:r>
          </a:p>
        </p:txBody>
      </p:sp>
      <p:sp>
        <p:nvSpPr>
          <p:cNvPr id="4" name="スライド番号プレースホルダー 3">
            <a:extLst>
              <a:ext uri="{FF2B5EF4-FFF2-40B4-BE49-F238E27FC236}">
                <a16:creationId xmlns:a16="http://schemas.microsoft.com/office/drawing/2014/main" id="{7FA26516-DAE9-4F26-A07C-D78077480936}"/>
              </a:ext>
            </a:extLst>
          </p:cNvPr>
          <p:cNvSpPr>
            <a:spLocks noGrp="1"/>
          </p:cNvSpPr>
          <p:nvPr>
            <p:ph type="sldNum" sz="quarter" idx="12"/>
          </p:nvPr>
        </p:nvSpPr>
        <p:spPr/>
        <p:txBody>
          <a:bodyPr/>
          <a:lstStyle/>
          <a:p>
            <a:fld id="{FCEFF6DB-0D4D-4D2A-B40A-7B2D87546AB8}" type="slidenum">
              <a:rPr kumimoji="1" lang="ja-JP" altLang="en-US" smtClean="0"/>
              <a:pPr/>
              <a:t>26</a:t>
            </a:fld>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7B5BBE55-52D3-460A-A3CC-D74C9C11878E}"/>
              </a:ext>
            </a:extLst>
          </p:cNvPr>
          <p:cNvSpPr/>
          <p:nvPr/>
        </p:nvSpPr>
        <p:spPr>
          <a:xfrm>
            <a:off x="660488" y="821304"/>
            <a:ext cx="10144533" cy="747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ja-JP" altLang="en-US" sz="2000" dirty="0">
                <a:solidFill>
                  <a:schemeClr val="tx1"/>
                </a:solidFill>
                <a:latin typeface="+mj-ea"/>
                <a:ea typeface="+mj-ea"/>
                <a:cs typeface="Mgen+ 2c heavy" panose="020B0802020203020207" pitchFamily="50" charset="-128"/>
              </a:rPr>
              <a:t>＊　ストレスシナリオ＝非 </a:t>
            </a:r>
            <a:r>
              <a:rPr kumimoji="1" lang="en-US" altLang="ja-JP" sz="2000" dirty="0">
                <a:solidFill>
                  <a:schemeClr val="tx1"/>
                </a:solidFill>
                <a:latin typeface="+mj-ea"/>
                <a:ea typeface="+mj-ea"/>
                <a:cs typeface="Mgen+ 2c heavy" panose="020B0802020203020207" pitchFamily="50" charset="-128"/>
              </a:rPr>
              <a:t>IID </a:t>
            </a:r>
            <a:r>
              <a:rPr kumimoji="1" lang="ja-JP" altLang="en-US" sz="2000" dirty="0">
                <a:solidFill>
                  <a:schemeClr val="tx1"/>
                </a:solidFill>
                <a:latin typeface="+mj-ea"/>
                <a:ea typeface="+mj-ea"/>
                <a:cs typeface="Mgen+ 2c heavy" panose="020B0802020203020207" pitchFamily="50" charset="-128"/>
              </a:rPr>
              <a:t>データを活用</a:t>
            </a:r>
            <a:endParaRPr kumimoji="1" lang="en-US" altLang="ja-JP" sz="2000" dirty="0">
              <a:solidFill>
                <a:schemeClr val="tx1"/>
              </a:solidFill>
              <a:latin typeface="+mj-ea"/>
              <a:ea typeface="+mj-ea"/>
              <a:cs typeface="Mgen+ 2c heavy" panose="020B0802020203020207" pitchFamily="50" charset="-128"/>
            </a:endParaRPr>
          </a:p>
          <a:p>
            <a:pPr>
              <a:lnSpc>
                <a:spcPct val="120000"/>
              </a:lnSpc>
            </a:pPr>
            <a:r>
              <a:rPr kumimoji="1" lang="ja-JP" altLang="en-US" sz="2000" dirty="0">
                <a:solidFill>
                  <a:schemeClr val="tx1"/>
                </a:solidFill>
                <a:latin typeface="+mj-ea"/>
                <a:ea typeface="+mj-ea"/>
                <a:cs typeface="Mgen+ 2c heavy" panose="020B0802020203020207" pitchFamily="50" charset="-128"/>
              </a:rPr>
              <a:t>＊　モデルが信頼に足るか・本質的な構造をエンコードしているか検証</a:t>
            </a:r>
            <a:endParaRPr kumimoji="1" lang="en-US" altLang="ja-JP" sz="2000" dirty="0">
              <a:solidFill>
                <a:schemeClr val="tx1"/>
              </a:solidFill>
              <a:latin typeface="+mj-ea"/>
              <a:ea typeface="+mj-ea"/>
              <a:cs typeface="Mgen+ 2c heavy" panose="020B0802020203020207" pitchFamily="50" charset="-128"/>
            </a:endParaRPr>
          </a:p>
        </p:txBody>
      </p:sp>
      <p:sp>
        <p:nvSpPr>
          <p:cNvPr id="6" name="楕円 5">
            <a:extLst>
              <a:ext uri="{FF2B5EF4-FFF2-40B4-BE49-F238E27FC236}">
                <a16:creationId xmlns:a16="http://schemas.microsoft.com/office/drawing/2014/main" id="{C85BA7CC-0DD4-4015-830B-9220EFB85506}"/>
              </a:ext>
            </a:extLst>
          </p:cNvPr>
          <p:cNvSpPr/>
          <p:nvPr/>
        </p:nvSpPr>
        <p:spPr>
          <a:xfrm>
            <a:off x="660488" y="1904413"/>
            <a:ext cx="528463" cy="5284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1</a:t>
            </a:r>
            <a:endParaRPr kumimoji="1" lang="ja-JP" altLang="en-US" sz="2800" dirty="0"/>
          </a:p>
        </p:txBody>
      </p:sp>
      <p:sp>
        <p:nvSpPr>
          <p:cNvPr id="7" name="テキスト ボックス 6">
            <a:extLst>
              <a:ext uri="{FF2B5EF4-FFF2-40B4-BE49-F238E27FC236}">
                <a16:creationId xmlns:a16="http://schemas.microsoft.com/office/drawing/2014/main" id="{15B867D1-3B00-4F4B-9856-EAFE4DBDE740}"/>
              </a:ext>
            </a:extLst>
          </p:cNvPr>
          <p:cNvSpPr txBox="1"/>
          <p:nvPr/>
        </p:nvSpPr>
        <p:spPr>
          <a:xfrm>
            <a:off x="1333500" y="1876257"/>
            <a:ext cx="8448064" cy="584775"/>
          </a:xfrm>
          <a:prstGeom prst="rect">
            <a:avLst/>
          </a:prstGeom>
          <a:noFill/>
        </p:spPr>
        <p:txBody>
          <a:bodyPr wrap="square">
            <a:spAutoFit/>
          </a:bodyPr>
          <a:lstStyle/>
          <a:p>
            <a:r>
              <a:rPr lang="en-US" altLang="ja-JP" sz="3200" dirty="0">
                <a:solidFill>
                  <a:schemeClr val="accent1"/>
                </a:solidFill>
                <a:latin typeface="+mj-lt"/>
                <a:cs typeface="Mgen+ 2c heavy" panose="020B0802020203020207" pitchFamily="50" charset="-128"/>
              </a:rPr>
              <a:t>Stratified Performance Evaluation</a:t>
            </a:r>
          </a:p>
        </p:txBody>
      </p:sp>
      <p:sp>
        <p:nvSpPr>
          <p:cNvPr id="8" name="楕円 7">
            <a:extLst>
              <a:ext uri="{FF2B5EF4-FFF2-40B4-BE49-F238E27FC236}">
                <a16:creationId xmlns:a16="http://schemas.microsoft.com/office/drawing/2014/main" id="{C9C636AD-F11A-4748-80AC-4889A6DC3ED4}"/>
              </a:ext>
            </a:extLst>
          </p:cNvPr>
          <p:cNvSpPr/>
          <p:nvPr/>
        </p:nvSpPr>
        <p:spPr>
          <a:xfrm>
            <a:off x="660488" y="3420671"/>
            <a:ext cx="528463" cy="5284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2</a:t>
            </a:r>
            <a:endParaRPr kumimoji="1" lang="ja-JP" altLang="en-US" sz="2800" dirty="0"/>
          </a:p>
        </p:txBody>
      </p:sp>
      <p:sp>
        <p:nvSpPr>
          <p:cNvPr id="9" name="テキスト ボックス 8">
            <a:extLst>
              <a:ext uri="{FF2B5EF4-FFF2-40B4-BE49-F238E27FC236}">
                <a16:creationId xmlns:a16="http://schemas.microsoft.com/office/drawing/2014/main" id="{68F020BF-2D54-4DAD-A4D8-E290C8DE44D7}"/>
              </a:ext>
            </a:extLst>
          </p:cNvPr>
          <p:cNvSpPr txBox="1"/>
          <p:nvPr/>
        </p:nvSpPr>
        <p:spPr>
          <a:xfrm>
            <a:off x="1333500" y="3392515"/>
            <a:ext cx="8448064" cy="584775"/>
          </a:xfrm>
          <a:prstGeom prst="rect">
            <a:avLst/>
          </a:prstGeom>
          <a:noFill/>
        </p:spPr>
        <p:txBody>
          <a:bodyPr wrap="square">
            <a:spAutoFit/>
          </a:bodyPr>
          <a:lstStyle/>
          <a:p>
            <a:r>
              <a:rPr lang="en-US" altLang="ja-JP" sz="3200" dirty="0">
                <a:solidFill>
                  <a:schemeClr val="accent1"/>
                </a:solidFill>
                <a:latin typeface="+mj-lt"/>
                <a:cs typeface="Mgen+ 2c heavy" panose="020B0802020203020207" pitchFamily="50" charset="-128"/>
              </a:rPr>
              <a:t>Shifted Performance Evaluation</a:t>
            </a:r>
          </a:p>
        </p:txBody>
      </p:sp>
      <p:sp>
        <p:nvSpPr>
          <p:cNvPr id="10" name="楕円 9">
            <a:extLst>
              <a:ext uri="{FF2B5EF4-FFF2-40B4-BE49-F238E27FC236}">
                <a16:creationId xmlns:a16="http://schemas.microsoft.com/office/drawing/2014/main" id="{E48C62AB-CA2D-4B3C-8154-AD4CAD49C728}"/>
              </a:ext>
            </a:extLst>
          </p:cNvPr>
          <p:cNvSpPr/>
          <p:nvPr/>
        </p:nvSpPr>
        <p:spPr>
          <a:xfrm>
            <a:off x="660488" y="4929600"/>
            <a:ext cx="528463" cy="5284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3</a:t>
            </a:r>
            <a:endParaRPr kumimoji="1" lang="ja-JP" altLang="en-US" sz="2800" dirty="0"/>
          </a:p>
        </p:txBody>
      </p:sp>
      <p:sp>
        <p:nvSpPr>
          <p:cNvPr id="11" name="テキスト ボックス 10">
            <a:extLst>
              <a:ext uri="{FF2B5EF4-FFF2-40B4-BE49-F238E27FC236}">
                <a16:creationId xmlns:a16="http://schemas.microsoft.com/office/drawing/2014/main" id="{75EE6096-26E4-4835-A2A2-ED7E84459E43}"/>
              </a:ext>
            </a:extLst>
          </p:cNvPr>
          <p:cNvSpPr txBox="1"/>
          <p:nvPr/>
        </p:nvSpPr>
        <p:spPr>
          <a:xfrm>
            <a:off x="1333500" y="4901444"/>
            <a:ext cx="8448064" cy="584775"/>
          </a:xfrm>
          <a:prstGeom prst="rect">
            <a:avLst/>
          </a:prstGeom>
          <a:noFill/>
        </p:spPr>
        <p:txBody>
          <a:bodyPr wrap="square">
            <a:spAutoFit/>
          </a:bodyPr>
          <a:lstStyle/>
          <a:p>
            <a:r>
              <a:rPr lang="en-US" altLang="ja-JP" sz="3200" dirty="0">
                <a:solidFill>
                  <a:schemeClr val="accent1"/>
                </a:solidFill>
                <a:latin typeface="+mj-lt"/>
                <a:cs typeface="Mgen+ 2c heavy" panose="020B0802020203020207" pitchFamily="50" charset="-128"/>
              </a:rPr>
              <a:t>Contrastive Evaluation</a:t>
            </a:r>
          </a:p>
        </p:txBody>
      </p:sp>
      <p:sp>
        <p:nvSpPr>
          <p:cNvPr id="12" name="正方形/長方形 11">
            <a:extLst>
              <a:ext uri="{FF2B5EF4-FFF2-40B4-BE49-F238E27FC236}">
                <a16:creationId xmlns:a16="http://schemas.microsoft.com/office/drawing/2014/main" id="{63A73E6B-B006-40A8-B2E4-E1BCAE95955B}"/>
              </a:ext>
            </a:extLst>
          </p:cNvPr>
          <p:cNvSpPr/>
          <p:nvPr/>
        </p:nvSpPr>
        <p:spPr>
          <a:xfrm>
            <a:off x="1333500" y="2421968"/>
            <a:ext cx="10144533" cy="747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en-US" altLang="ja-JP" sz="2400" dirty="0">
                <a:solidFill>
                  <a:schemeClr val="tx1"/>
                </a:solidFill>
                <a:ea typeface="Mgen+ 2c heavy" panose="020B0802020203020207" pitchFamily="50" charset="-128"/>
                <a:cs typeface="Mgen+ 2c heavy" panose="020B0802020203020207" pitchFamily="50" charset="-128"/>
              </a:rPr>
              <a:t>Subgroup</a:t>
            </a:r>
            <a:r>
              <a:rPr kumimoji="1" lang="en-US" altLang="ja-JP"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 </a:t>
            </a:r>
            <a:r>
              <a:rPr kumimoji="1" lang="ja-JP" altLang="en-US" sz="2400" dirty="0">
                <a:solidFill>
                  <a:schemeClr val="tx1"/>
                </a:solidFill>
                <a:latin typeface="+mj-ea"/>
                <a:ea typeface="+mj-ea"/>
                <a:cs typeface="Mgen+ 2c heavy" panose="020B0802020203020207" pitchFamily="50" charset="-128"/>
              </a:rPr>
              <a:t>で検証</a:t>
            </a:r>
            <a:endParaRPr kumimoji="1" lang="en-US" altLang="ja-JP" sz="2400" dirty="0">
              <a:solidFill>
                <a:schemeClr val="tx1"/>
              </a:solidFill>
              <a:latin typeface="+mj-ea"/>
              <a:ea typeface="+mj-ea"/>
              <a:cs typeface="Mgen+ 2c heavy" panose="020B0802020203020207" pitchFamily="50" charset="-128"/>
            </a:endParaRPr>
          </a:p>
        </p:txBody>
      </p:sp>
      <p:sp>
        <p:nvSpPr>
          <p:cNvPr id="13" name="正方形/長方形 12">
            <a:extLst>
              <a:ext uri="{FF2B5EF4-FFF2-40B4-BE49-F238E27FC236}">
                <a16:creationId xmlns:a16="http://schemas.microsoft.com/office/drawing/2014/main" id="{EE8DAF4D-ED3C-4FEE-AA19-C1E8CC09AEBE}"/>
              </a:ext>
            </a:extLst>
          </p:cNvPr>
          <p:cNvSpPr/>
          <p:nvPr/>
        </p:nvSpPr>
        <p:spPr>
          <a:xfrm>
            <a:off x="1333500" y="3981886"/>
            <a:ext cx="10144533" cy="747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ja-JP" altLang="en-US" sz="2400" dirty="0">
                <a:solidFill>
                  <a:schemeClr val="tx1"/>
                </a:solidFill>
                <a:latin typeface="+mj-ea"/>
                <a:ea typeface="+mj-ea"/>
                <a:cs typeface="Mgen+ 2c heavy" panose="020B0802020203020207" pitchFamily="50" charset="-128"/>
              </a:rPr>
              <a:t>分布をシフトさせて検証</a:t>
            </a:r>
            <a:endParaRPr kumimoji="1" lang="en-US" altLang="ja-JP" sz="2400" dirty="0">
              <a:solidFill>
                <a:schemeClr val="tx1"/>
              </a:solidFill>
              <a:latin typeface="+mj-ea"/>
              <a:ea typeface="+mj-ea"/>
              <a:cs typeface="Mgen+ 2c heavy" panose="020B0802020203020207" pitchFamily="50" charset="-128"/>
            </a:endParaRPr>
          </a:p>
        </p:txBody>
      </p:sp>
      <p:sp>
        <p:nvSpPr>
          <p:cNvPr id="14" name="正方形/長方形 13">
            <a:extLst>
              <a:ext uri="{FF2B5EF4-FFF2-40B4-BE49-F238E27FC236}">
                <a16:creationId xmlns:a16="http://schemas.microsoft.com/office/drawing/2014/main" id="{873FCEFA-0C90-497E-865C-71E81593EF28}"/>
              </a:ext>
            </a:extLst>
          </p:cNvPr>
          <p:cNvSpPr/>
          <p:nvPr/>
        </p:nvSpPr>
        <p:spPr>
          <a:xfrm>
            <a:off x="1333500" y="5451527"/>
            <a:ext cx="10144533" cy="747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ja-JP" altLang="en-US" sz="2400" dirty="0">
                <a:solidFill>
                  <a:schemeClr val="tx1"/>
                </a:solidFill>
                <a:latin typeface="+mj-ea"/>
                <a:ea typeface="+mj-ea"/>
                <a:cs typeface="Mgen+ 2c heavy" panose="020B0802020203020207" pitchFamily="50" charset="-128"/>
              </a:rPr>
              <a:t>特定サンプルに対して特定の変換を施し出力を検証</a:t>
            </a:r>
            <a:endParaRPr kumimoji="1" lang="en-US" altLang="ja-JP" sz="2400" dirty="0">
              <a:solidFill>
                <a:schemeClr val="tx1"/>
              </a:solidFill>
              <a:latin typeface="+mj-ea"/>
              <a:ea typeface="+mj-ea"/>
              <a:cs typeface="Mgen+ 2c heavy" panose="020B0802020203020207" pitchFamily="50" charset="-128"/>
            </a:endParaRPr>
          </a:p>
        </p:txBody>
      </p:sp>
      <p:sp>
        <p:nvSpPr>
          <p:cNvPr id="15" name="テキスト ボックス 14">
            <a:extLst>
              <a:ext uri="{FF2B5EF4-FFF2-40B4-BE49-F238E27FC236}">
                <a16:creationId xmlns:a16="http://schemas.microsoft.com/office/drawing/2014/main" id="{4EA6505B-F644-476D-9673-A29B3C5796DA}"/>
              </a:ext>
            </a:extLst>
          </p:cNvPr>
          <p:cNvSpPr txBox="1"/>
          <p:nvPr/>
        </p:nvSpPr>
        <p:spPr>
          <a:xfrm>
            <a:off x="308150" y="6367244"/>
            <a:ext cx="2138248" cy="307777"/>
          </a:xfrm>
          <a:prstGeom prst="rect">
            <a:avLst/>
          </a:prstGeom>
          <a:noFill/>
        </p:spPr>
        <p:txBody>
          <a:bodyPr wrap="square">
            <a:spAutoFit/>
          </a:bodyPr>
          <a:lstStyle/>
          <a:p>
            <a:r>
              <a:rPr lang="en-US" altLang="ja-JP" sz="1400" dirty="0"/>
              <a:t>[</a:t>
            </a:r>
            <a:r>
              <a:rPr lang="en-US" altLang="ja-JP" sz="1400" dirty="0" err="1"/>
              <a:t>D'Amour</a:t>
            </a:r>
            <a:r>
              <a:rPr lang="en-US" altLang="ja-JP" sz="1400" dirty="0"/>
              <a:t>+ 20]</a:t>
            </a:r>
            <a:endParaRPr lang="ja-JP" altLang="en-US" sz="1400" dirty="0"/>
          </a:p>
        </p:txBody>
      </p:sp>
    </p:spTree>
    <p:extLst>
      <p:ext uri="{BB962C8B-B14F-4D97-AF65-F5344CB8AC3E}">
        <p14:creationId xmlns:p14="http://schemas.microsoft.com/office/powerpoint/2010/main" val="2802613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89DE91-3553-4CBC-A037-E42EFBC5D5AF}"/>
              </a:ext>
            </a:extLst>
          </p:cNvPr>
          <p:cNvSpPr>
            <a:spLocks noGrp="1"/>
          </p:cNvSpPr>
          <p:nvPr>
            <p:ph type="title"/>
          </p:nvPr>
        </p:nvSpPr>
        <p:spPr/>
        <p:txBody>
          <a:bodyPr/>
          <a:lstStyle/>
          <a:p>
            <a:r>
              <a:rPr lang="en-US" altLang="ja-JP" sz="3200" dirty="0">
                <a:solidFill>
                  <a:schemeClr val="accent1"/>
                </a:solidFill>
                <a:latin typeface="+mj-lt"/>
                <a:cs typeface="Mgen+ 2c heavy" panose="020B0802020203020207" pitchFamily="50" charset="-128"/>
              </a:rPr>
              <a:t>    Stratified Performance Evaluation</a:t>
            </a:r>
            <a:endParaRPr kumimoji="1" lang="ja-JP" altLang="en-US" dirty="0">
              <a:solidFill>
                <a:schemeClr val="accent1"/>
              </a:solidFill>
            </a:endParaRPr>
          </a:p>
        </p:txBody>
      </p:sp>
      <p:sp>
        <p:nvSpPr>
          <p:cNvPr id="4" name="スライド番号プレースホルダー 3">
            <a:extLst>
              <a:ext uri="{FF2B5EF4-FFF2-40B4-BE49-F238E27FC236}">
                <a16:creationId xmlns:a16="http://schemas.microsoft.com/office/drawing/2014/main" id="{B27C64BC-ED80-49F8-8AD9-8C3252E733B7}"/>
              </a:ext>
            </a:extLst>
          </p:cNvPr>
          <p:cNvSpPr>
            <a:spLocks noGrp="1"/>
          </p:cNvSpPr>
          <p:nvPr>
            <p:ph type="sldNum" sz="quarter" idx="12"/>
          </p:nvPr>
        </p:nvSpPr>
        <p:spPr/>
        <p:txBody>
          <a:bodyPr/>
          <a:lstStyle/>
          <a:p>
            <a:fld id="{FCEFF6DB-0D4D-4D2A-B40A-7B2D87546AB8}" type="slidenum">
              <a:rPr kumimoji="1" lang="ja-JP" altLang="en-US" smtClean="0"/>
              <a:pPr/>
              <a:t>27</a:t>
            </a:fld>
            <a:endParaRPr kumimoji="1" lang="ja-JP" altLang="en-US" dirty="0">
              <a:solidFill>
                <a:schemeClr val="tx1"/>
              </a:solidFill>
            </a:endParaRPr>
          </a:p>
        </p:txBody>
      </p:sp>
      <p:sp>
        <p:nvSpPr>
          <p:cNvPr id="7" name="楕円 6">
            <a:extLst>
              <a:ext uri="{FF2B5EF4-FFF2-40B4-BE49-F238E27FC236}">
                <a16:creationId xmlns:a16="http://schemas.microsoft.com/office/drawing/2014/main" id="{FC91B313-329A-4A1B-B414-3886938A610F}"/>
              </a:ext>
            </a:extLst>
          </p:cNvPr>
          <p:cNvSpPr/>
          <p:nvPr/>
        </p:nvSpPr>
        <p:spPr>
          <a:xfrm>
            <a:off x="308149" y="215381"/>
            <a:ext cx="453005" cy="4530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1</a:t>
            </a:r>
            <a:endParaRPr kumimoji="1" lang="ja-JP" altLang="en-US" sz="2800" dirty="0"/>
          </a:p>
        </p:txBody>
      </p:sp>
      <p:sp>
        <p:nvSpPr>
          <p:cNvPr id="8" name="テキスト ボックス 7">
            <a:extLst>
              <a:ext uri="{FF2B5EF4-FFF2-40B4-BE49-F238E27FC236}">
                <a16:creationId xmlns:a16="http://schemas.microsoft.com/office/drawing/2014/main" id="{7E38D28E-002E-4D29-B3D3-1F824539D68B}"/>
              </a:ext>
            </a:extLst>
          </p:cNvPr>
          <p:cNvSpPr txBox="1"/>
          <p:nvPr/>
        </p:nvSpPr>
        <p:spPr>
          <a:xfrm>
            <a:off x="308150" y="6367244"/>
            <a:ext cx="2138248" cy="307777"/>
          </a:xfrm>
          <a:prstGeom prst="rect">
            <a:avLst/>
          </a:prstGeom>
          <a:noFill/>
        </p:spPr>
        <p:txBody>
          <a:bodyPr wrap="square">
            <a:spAutoFit/>
          </a:bodyPr>
          <a:lstStyle/>
          <a:p>
            <a:r>
              <a:rPr lang="en-US" altLang="ja-JP" sz="1400" dirty="0"/>
              <a:t>[</a:t>
            </a:r>
            <a:r>
              <a:rPr lang="en-US" altLang="ja-JP" sz="1400" dirty="0" err="1"/>
              <a:t>Oakden</a:t>
            </a:r>
            <a:r>
              <a:rPr lang="en-US" altLang="ja-JP" sz="1400" dirty="0"/>
              <a:t>-Rayner+ 19]</a:t>
            </a:r>
            <a:endParaRPr lang="ja-JP" altLang="en-US" sz="1400" dirty="0"/>
          </a:p>
        </p:txBody>
      </p:sp>
      <p:sp>
        <p:nvSpPr>
          <p:cNvPr id="24" name="テキスト ボックス 23">
            <a:extLst>
              <a:ext uri="{FF2B5EF4-FFF2-40B4-BE49-F238E27FC236}">
                <a16:creationId xmlns:a16="http://schemas.microsoft.com/office/drawing/2014/main" id="{68A9C349-9E59-4061-8713-12C3C285942C}"/>
              </a:ext>
            </a:extLst>
          </p:cNvPr>
          <p:cNvSpPr txBox="1"/>
          <p:nvPr/>
        </p:nvSpPr>
        <p:spPr>
          <a:xfrm>
            <a:off x="5977797" y="1106448"/>
            <a:ext cx="5597407" cy="1146596"/>
          </a:xfrm>
          <a:prstGeom prst="rect">
            <a:avLst/>
          </a:prstGeom>
          <a:noFill/>
        </p:spPr>
        <p:txBody>
          <a:bodyPr wrap="square">
            <a:spAutoFit/>
          </a:bodyPr>
          <a:lstStyle/>
          <a:p>
            <a:pPr>
              <a:lnSpc>
                <a:spcPct val="150000"/>
              </a:lnSpc>
            </a:pPr>
            <a:r>
              <a:rPr lang="ja-JP" altLang="en-US" sz="2400" dirty="0">
                <a:latin typeface="+mn-ea"/>
                <a:cs typeface="Mgen+ 2c heavy" panose="020B0802020203020207" pitchFamily="50" charset="-128"/>
              </a:rPr>
              <a:t>＊　ラベル付けされた各クラスは</a:t>
            </a:r>
            <a:endParaRPr lang="en-US" altLang="ja-JP" sz="2400" dirty="0">
              <a:latin typeface="+mn-ea"/>
              <a:cs typeface="Mgen+ 2c heavy" panose="020B0802020203020207" pitchFamily="50" charset="-128"/>
            </a:endParaRPr>
          </a:p>
          <a:p>
            <a:pPr>
              <a:lnSpc>
                <a:spcPct val="150000"/>
              </a:lnSpc>
            </a:pPr>
            <a:r>
              <a:rPr lang="ja-JP" altLang="en-US" sz="2400" dirty="0">
                <a:latin typeface="+mn-ea"/>
                <a:cs typeface="Mgen+ 2c heavy" panose="020B0802020203020207" pitchFamily="50" charset="-128"/>
              </a:rPr>
              <a:t>　　複数の</a:t>
            </a:r>
            <a:r>
              <a:rPr lang="ja-JP" altLang="en-US" sz="2400" dirty="0">
                <a:latin typeface="Mgen+ 2c heavy" panose="020B0802020203020207" pitchFamily="50" charset="-128"/>
                <a:ea typeface="Mgen+ 2c heavy" panose="020B0802020203020207" pitchFamily="50" charset="-128"/>
                <a:cs typeface="Mgen+ 2c heavy" panose="020B0802020203020207" pitchFamily="50" charset="-128"/>
              </a:rPr>
              <a:t>サブセット</a:t>
            </a:r>
            <a:r>
              <a:rPr lang="ja-JP" altLang="en-US" sz="2400" dirty="0">
                <a:latin typeface="+mn-ea"/>
                <a:cs typeface="Mgen+ 2c heavy" panose="020B0802020203020207" pitchFamily="50" charset="-128"/>
              </a:rPr>
              <a:t>から構成される</a:t>
            </a:r>
            <a:endParaRPr lang="en-US" altLang="ja-JP" sz="2400" dirty="0">
              <a:latin typeface="+mn-ea"/>
              <a:cs typeface="Mgen+ 2c heavy" panose="020B0802020203020207" pitchFamily="50" charset="-128"/>
            </a:endParaRPr>
          </a:p>
        </p:txBody>
      </p:sp>
      <p:sp>
        <p:nvSpPr>
          <p:cNvPr id="25" name="テキスト ボックス 24">
            <a:extLst>
              <a:ext uri="{FF2B5EF4-FFF2-40B4-BE49-F238E27FC236}">
                <a16:creationId xmlns:a16="http://schemas.microsoft.com/office/drawing/2014/main" id="{2273E6A4-7938-491F-A911-0C26314412F7}"/>
              </a:ext>
            </a:extLst>
          </p:cNvPr>
          <p:cNvSpPr txBox="1"/>
          <p:nvPr/>
        </p:nvSpPr>
        <p:spPr>
          <a:xfrm>
            <a:off x="5975566" y="2367308"/>
            <a:ext cx="5597407" cy="1700594"/>
          </a:xfrm>
          <a:prstGeom prst="rect">
            <a:avLst/>
          </a:prstGeom>
          <a:noFill/>
        </p:spPr>
        <p:txBody>
          <a:bodyPr wrap="square">
            <a:spAutoFit/>
          </a:bodyPr>
          <a:lstStyle/>
          <a:p>
            <a:pPr>
              <a:lnSpc>
                <a:spcPct val="150000"/>
              </a:lnSpc>
            </a:pPr>
            <a:r>
              <a:rPr lang="ja-JP" altLang="en-US" sz="2400" dirty="0">
                <a:latin typeface="+mn-ea"/>
                <a:cs typeface="Mgen+ 2c heavy" panose="020B0802020203020207" pitchFamily="50" charset="-128"/>
              </a:rPr>
              <a:t>＊　全体の正解率だけを見ていると</a:t>
            </a:r>
            <a:br>
              <a:rPr lang="en-US" altLang="ja-JP" sz="2400" dirty="0">
                <a:latin typeface="+mn-ea"/>
                <a:cs typeface="Mgen+ 2c heavy" panose="020B0802020203020207" pitchFamily="50" charset="-128"/>
              </a:rPr>
            </a:br>
            <a:r>
              <a:rPr lang="ja-JP" altLang="en-US" sz="2400" dirty="0">
                <a:latin typeface="+mn-ea"/>
                <a:cs typeface="Mgen+ 2c heavy" panose="020B0802020203020207" pitchFamily="50" charset="-128"/>
              </a:rPr>
              <a:t>　　</a:t>
            </a:r>
            <a:r>
              <a:rPr lang="ja-JP" altLang="en-US" sz="2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性能が劣る少数のサブセット</a:t>
            </a:r>
            <a:r>
              <a:rPr lang="ja-JP" altLang="en-US" sz="2400" dirty="0">
                <a:latin typeface="+mn-ea"/>
                <a:cs typeface="Mgen+ 2c heavy" panose="020B0802020203020207" pitchFamily="50" charset="-128"/>
              </a:rPr>
              <a:t>や</a:t>
            </a:r>
            <a:endParaRPr lang="en-US" altLang="ja-JP" sz="2400" dirty="0">
              <a:latin typeface="+mn-ea"/>
              <a:cs typeface="Mgen+ 2c heavy" panose="020B0802020203020207" pitchFamily="50" charset="-128"/>
            </a:endParaRPr>
          </a:p>
          <a:p>
            <a:pPr>
              <a:lnSpc>
                <a:spcPct val="150000"/>
              </a:lnSpc>
            </a:pPr>
            <a:r>
              <a:rPr lang="ja-JP" altLang="en-US" sz="2400" dirty="0">
                <a:latin typeface="+mn-ea"/>
                <a:cs typeface="Mgen+ 2c heavy" panose="020B0802020203020207" pitchFamily="50" charset="-128"/>
              </a:rPr>
              <a:t>　　</a:t>
            </a:r>
            <a:r>
              <a:rPr lang="en-US" altLang="ja-JP" sz="2400" dirty="0">
                <a:solidFill>
                  <a:schemeClr val="accent2"/>
                </a:solidFill>
                <a:latin typeface="+mj-lt"/>
                <a:cs typeface="Mgen+ 2c heavy" panose="020B0802020203020207" pitchFamily="50" charset="-128"/>
              </a:rPr>
              <a:t>Spurious</a:t>
            </a:r>
            <a:r>
              <a:rPr lang="ja-JP" altLang="en-US" sz="2400" dirty="0">
                <a:solidFill>
                  <a:schemeClr val="accent2"/>
                </a:solidFill>
                <a:latin typeface="+mj-lt"/>
                <a:cs typeface="Mgen+ 2c heavy" panose="020B0802020203020207" pitchFamily="50" charset="-128"/>
              </a:rPr>
              <a:t> </a:t>
            </a:r>
            <a:r>
              <a:rPr lang="en-US" altLang="ja-JP" sz="2400" dirty="0">
                <a:solidFill>
                  <a:schemeClr val="accent2"/>
                </a:solidFill>
                <a:latin typeface="+mj-lt"/>
                <a:cs typeface="Mgen+ 2c heavy" panose="020B0802020203020207" pitchFamily="50" charset="-128"/>
              </a:rPr>
              <a:t>Correlation </a:t>
            </a:r>
            <a:r>
              <a:rPr lang="ja-JP" altLang="en-US" sz="2400" dirty="0">
                <a:latin typeface="+mj-lt"/>
                <a:cs typeface="Mgen+ 2c heavy" panose="020B0802020203020207" pitchFamily="50" charset="-128"/>
              </a:rPr>
              <a:t>を見落とす</a:t>
            </a:r>
            <a:endParaRPr lang="en-US" altLang="ja-JP" sz="2400" dirty="0">
              <a:latin typeface="+mj-lt"/>
              <a:cs typeface="Mgen+ 2c heavy" panose="020B0802020203020207" pitchFamily="50" charset="-128"/>
            </a:endParaRPr>
          </a:p>
        </p:txBody>
      </p:sp>
      <p:grpSp>
        <p:nvGrpSpPr>
          <p:cNvPr id="11" name="グループ化 10">
            <a:extLst>
              <a:ext uri="{FF2B5EF4-FFF2-40B4-BE49-F238E27FC236}">
                <a16:creationId xmlns:a16="http://schemas.microsoft.com/office/drawing/2014/main" id="{8D5A6834-0BBA-4511-9D23-45DE6D31596B}"/>
              </a:ext>
            </a:extLst>
          </p:cNvPr>
          <p:cNvGrpSpPr/>
          <p:nvPr/>
        </p:nvGrpSpPr>
        <p:grpSpPr>
          <a:xfrm>
            <a:off x="308149" y="1051029"/>
            <a:ext cx="5262141" cy="3140194"/>
            <a:chOff x="506076" y="1250831"/>
            <a:chExt cx="5262141" cy="3140194"/>
          </a:xfrm>
        </p:grpSpPr>
        <p:grpSp>
          <p:nvGrpSpPr>
            <p:cNvPr id="9" name="グループ化 8">
              <a:extLst>
                <a:ext uri="{FF2B5EF4-FFF2-40B4-BE49-F238E27FC236}">
                  <a16:creationId xmlns:a16="http://schemas.microsoft.com/office/drawing/2014/main" id="{B2C1FE28-3C30-4FED-8879-EC6B9E006D38}"/>
                </a:ext>
              </a:extLst>
            </p:cNvPr>
            <p:cNvGrpSpPr/>
            <p:nvPr/>
          </p:nvGrpSpPr>
          <p:grpSpPr>
            <a:xfrm>
              <a:off x="506076" y="1250831"/>
              <a:ext cx="5262141" cy="3140194"/>
              <a:chOff x="732579" y="1175330"/>
              <a:chExt cx="5262141" cy="3140194"/>
            </a:xfrm>
          </p:grpSpPr>
          <p:sp>
            <p:nvSpPr>
              <p:cNvPr id="22" name="テキスト ボックス 21">
                <a:extLst>
                  <a:ext uri="{FF2B5EF4-FFF2-40B4-BE49-F238E27FC236}">
                    <a16:creationId xmlns:a16="http://schemas.microsoft.com/office/drawing/2014/main" id="{43FDA65B-28DA-46E1-979F-5933E5A19EA6}"/>
                  </a:ext>
                </a:extLst>
              </p:cNvPr>
              <p:cNvSpPr txBox="1"/>
              <p:nvPr/>
            </p:nvSpPr>
            <p:spPr>
              <a:xfrm>
                <a:off x="732579" y="1175330"/>
                <a:ext cx="5262141" cy="3140194"/>
              </a:xfrm>
              <a:prstGeom prst="rect">
                <a:avLst/>
              </a:prstGeom>
              <a:noFill/>
              <a:ln w="28575">
                <a:solidFill>
                  <a:schemeClr val="accent1"/>
                </a:solidFill>
                <a:prstDash val="dash"/>
              </a:ln>
            </p:spPr>
            <p:txBody>
              <a:bodyPr wrap="square" anchor="ctr">
                <a:noAutofit/>
              </a:bodyPr>
              <a:lstStyle/>
              <a:p>
                <a:pPr algn="ctr"/>
                <a:endParaRPr lang="ja-JP" altLang="en-US" sz="3200" dirty="0">
                  <a:solidFill>
                    <a:schemeClr val="bg1"/>
                  </a:solidFill>
                  <a:latin typeface="Mgen+ 2c heavy" panose="020B0802020203020207" pitchFamily="50" charset="-128"/>
                  <a:ea typeface="Mgen+ 2c heavy" panose="020B0802020203020207" pitchFamily="50" charset="-128"/>
                  <a:cs typeface="Mgen+ 2c heavy" panose="020B0802020203020207" pitchFamily="50" charset="-128"/>
                </a:endParaRPr>
              </a:p>
            </p:txBody>
          </p:sp>
          <p:pic>
            <p:nvPicPr>
              <p:cNvPr id="3074" name="Picture 2">
                <a:extLst>
                  <a:ext uri="{FF2B5EF4-FFF2-40B4-BE49-F238E27FC236}">
                    <a16:creationId xmlns:a16="http://schemas.microsoft.com/office/drawing/2014/main" id="{383FBE7F-E63F-41B6-A57F-B05FD1F37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10" y="1811561"/>
                <a:ext cx="1230242" cy="17325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6A9B28F-C24A-43D8-99ED-F090C42E4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592" y="2053197"/>
                <a:ext cx="1665676" cy="1249258"/>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473E94E4-183C-4043-AB5E-9C63F5897A71}"/>
                  </a:ext>
                </a:extLst>
              </p:cNvPr>
              <p:cNvSpPr txBox="1"/>
              <p:nvPr/>
            </p:nvSpPr>
            <p:spPr>
              <a:xfrm>
                <a:off x="4282254" y="3534137"/>
                <a:ext cx="1430353" cy="420609"/>
              </a:xfrm>
              <a:prstGeom prst="rect">
                <a:avLst/>
              </a:prstGeom>
              <a:noFill/>
            </p:spPr>
            <p:txBody>
              <a:bodyPr wrap="square" anchor="ctr">
                <a:noAutofit/>
              </a:bodyPr>
              <a:lstStyle/>
              <a:p>
                <a:pPr algn="ctr"/>
                <a:r>
                  <a:rPr kumimoji="1" lang="ja-JP" altLang="en-US" dirty="0"/>
                  <a:t>ベンガル</a:t>
                </a:r>
                <a:endParaRPr kumimoji="1" lang="en-US" altLang="ja-JP" dirty="0"/>
              </a:p>
            </p:txBody>
          </p:sp>
          <p:sp>
            <p:nvSpPr>
              <p:cNvPr id="13" name="テキスト ボックス 12">
                <a:extLst>
                  <a:ext uri="{FF2B5EF4-FFF2-40B4-BE49-F238E27FC236}">
                    <a16:creationId xmlns:a16="http://schemas.microsoft.com/office/drawing/2014/main" id="{38A0D2ED-9BA9-4F40-BE5B-FCBE356AA28E}"/>
                  </a:ext>
                </a:extLst>
              </p:cNvPr>
              <p:cNvSpPr txBox="1"/>
              <p:nvPr/>
            </p:nvSpPr>
            <p:spPr>
              <a:xfrm>
                <a:off x="2446625" y="3534137"/>
                <a:ext cx="1430353" cy="420609"/>
              </a:xfrm>
              <a:prstGeom prst="rect">
                <a:avLst/>
              </a:prstGeom>
              <a:noFill/>
            </p:spPr>
            <p:txBody>
              <a:bodyPr wrap="square" anchor="ctr">
                <a:noAutofit/>
              </a:bodyPr>
              <a:lstStyle/>
              <a:p>
                <a:pPr algn="ctr"/>
                <a:r>
                  <a:rPr kumimoji="1" lang="ja-JP" altLang="en-US" dirty="0"/>
                  <a:t>シャム</a:t>
                </a:r>
                <a:endParaRPr kumimoji="1" lang="en-US" altLang="ja-JP" dirty="0"/>
              </a:p>
            </p:txBody>
          </p:sp>
          <p:pic>
            <p:nvPicPr>
              <p:cNvPr id="3080" name="Picture 8">
                <a:extLst>
                  <a:ext uri="{FF2B5EF4-FFF2-40B4-BE49-F238E27FC236}">
                    <a16:creationId xmlns:a16="http://schemas.microsoft.com/office/drawing/2014/main" id="{791BF797-E950-42B1-A762-9104786A53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2900" y="2016993"/>
                <a:ext cx="1297803" cy="1321666"/>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25B08370-6FA7-402B-B583-D27E27D37311}"/>
                  </a:ext>
                </a:extLst>
              </p:cNvPr>
              <p:cNvSpPr txBox="1"/>
              <p:nvPr/>
            </p:nvSpPr>
            <p:spPr>
              <a:xfrm>
                <a:off x="761154" y="3534137"/>
                <a:ext cx="1430353" cy="420609"/>
              </a:xfrm>
              <a:prstGeom prst="rect">
                <a:avLst/>
              </a:prstGeom>
              <a:noFill/>
            </p:spPr>
            <p:txBody>
              <a:bodyPr wrap="square" anchor="ctr">
                <a:noAutofit/>
              </a:bodyPr>
              <a:lstStyle/>
              <a:p>
                <a:pPr algn="ctr"/>
                <a:r>
                  <a:rPr kumimoji="1" lang="ja-JP" altLang="en-US" dirty="0"/>
                  <a:t>ペルシャ</a:t>
                </a:r>
                <a:endParaRPr kumimoji="1" lang="en-US" altLang="ja-JP" dirty="0"/>
              </a:p>
            </p:txBody>
          </p:sp>
          <p:sp>
            <p:nvSpPr>
              <p:cNvPr id="21" name="テキスト ボックス 20">
                <a:extLst>
                  <a:ext uri="{FF2B5EF4-FFF2-40B4-BE49-F238E27FC236}">
                    <a16:creationId xmlns:a16="http://schemas.microsoft.com/office/drawing/2014/main" id="{53A1FACE-780A-4F84-A2D2-40A0D8629A58}"/>
                  </a:ext>
                </a:extLst>
              </p:cNvPr>
              <p:cNvSpPr txBox="1"/>
              <p:nvPr/>
            </p:nvSpPr>
            <p:spPr>
              <a:xfrm>
                <a:off x="749357" y="1192108"/>
                <a:ext cx="1521263" cy="400110"/>
              </a:xfrm>
              <a:prstGeom prst="rect">
                <a:avLst/>
              </a:prstGeom>
              <a:solidFill>
                <a:schemeClr val="accent1">
                  <a:lumMod val="20000"/>
                  <a:lumOff val="80000"/>
                </a:schemeClr>
              </a:solidFill>
            </p:spPr>
            <p:txBody>
              <a:bodyPr wrap="square">
                <a:spAutoFit/>
              </a:bodyPr>
              <a:lstStyle/>
              <a:p>
                <a:pPr algn="ctr"/>
                <a:r>
                  <a:rPr lang="ja-JP" altLang="en-US" sz="2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ラベル：猫</a:t>
                </a:r>
                <a:endParaRPr lang="en-US" altLang="ja-JP" sz="2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endParaRPr>
              </a:p>
            </p:txBody>
          </p:sp>
        </p:grpSp>
        <p:sp>
          <p:nvSpPr>
            <p:cNvPr id="28" name="テキスト ボックス 27">
              <a:extLst>
                <a:ext uri="{FF2B5EF4-FFF2-40B4-BE49-F238E27FC236}">
                  <a16:creationId xmlns:a16="http://schemas.microsoft.com/office/drawing/2014/main" id="{82F852D3-7386-40C4-924D-B96890958E65}"/>
                </a:ext>
              </a:extLst>
            </p:cNvPr>
            <p:cNvSpPr txBox="1"/>
            <p:nvPr/>
          </p:nvSpPr>
          <p:spPr>
            <a:xfrm>
              <a:off x="840572" y="3962553"/>
              <a:ext cx="885825" cy="400110"/>
            </a:xfrm>
            <a:prstGeom prst="rect">
              <a:avLst/>
            </a:prstGeom>
            <a:noFill/>
          </p:spPr>
          <p:txBody>
            <a:bodyPr wrap="square" anchor="ctr">
              <a:noAutofit/>
            </a:bodyPr>
            <a:lstStyle/>
            <a:p>
              <a:pPr algn="ctr"/>
              <a:r>
                <a:rPr lang="en-US" altLang="ja-JP" sz="2000" dirty="0">
                  <a:ea typeface="Mgen+ 2c heavy" panose="020B0802020203020207" pitchFamily="50" charset="-128"/>
                  <a:cs typeface="Mgen+ 2c heavy" panose="020B0802020203020207" pitchFamily="50" charset="-128"/>
                </a:rPr>
                <a:t>2%</a:t>
              </a:r>
              <a:endParaRPr lang="ja-JP" altLang="en-US" sz="2000" dirty="0">
                <a:ea typeface="Mgen+ 2c heavy" panose="020B0802020203020207" pitchFamily="50" charset="-128"/>
                <a:cs typeface="Mgen+ 2c heavy" panose="020B0802020203020207" pitchFamily="50" charset="-128"/>
              </a:endParaRPr>
            </a:p>
          </p:txBody>
        </p:sp>
        <p:sp>
          <p:nvSpPr>
            <p:cNvPr id="29" name="テキスト ボックス 28">
              <a:extLst>
                <a:ext uri="{FF2B5EF4-FFF2-40B4-BE49-F238E27FC236}">
                  <a16:creationId xmlns:a16="http://schemas.microsoft.com/office/drawing/2014/main" id="{C35840BD-B0A6-4B28-A888-596BDDBC6461}"/>
                </a:ext>
              </a:extLst>
            </p:cNvPr>
            <p:cNvSpPr txBox="1"/>
            <p:nvPr/>
          </p:nvSpPr>
          <p:spPr>
            <a:xfrm>
              <a:off x="2537873" y="3962553"/>
              <a:ext cx="885825" cy="400110"/>
            </a:xfrm>
            <a:prstGeom prst="rect">
              <a:avLst/>
            </a:prstGeom>
            <a:noFill/>
          </p:spPr>
          <p:txBody>
            <a:bodyPr wrap="square" anchor="ctr">
              <a:noAutofit/>
            </a:bodyPr>
            <a:lstStyle/>
            <a:p>
              <a:pPr algn="ctr"/>
              <a:r>
                <a:rPr lang="en-US" altLang="ja-JP" sz="2000" dirty="0">
                  <a:ea typeface="Mgen+ 2c heavy" panose="020B0802020203020207" pitchFamily="50" charset="-128"/>
                  <a:cs typeface="Mgen+ 2c heavy" panose="020B0802020203020207" pitchFamily="50" charset="-128"/>
                </a:rPr>
                <a:t>38%</a:t>
              </a:r>
              <a:endParaRPr lang="ja-JP" altLang="en-US" sz="2000" dirty="0">
                <a:ea typeface="Mgen+ 2c heavy" panose="020B0802020203020207" pitchFamily="50" charset="-128"/>
                <a:cs typeface="Mgen+ 2c heavy" panose="020B0802020203020207" pitchFamily="50" charset="-128"/>
              </a:endParaRPr>
            </a:p>
          </p:txBody>
        </p:sp>
        <p:sp>
          <p:nvSpPr>
            <p:cNvPr id="30" name="テキスト ボックス 29">
              <a:extLst>
                <a:ext uri="{FF2B5EF4-FFF2-40B4-BE49-F238E27FC236}">
                  <a16:creationId xmlns:a16="http://schemas.microsoft.com/office/drawing/2014/main" id="{00C4BEC3-2FD2-4F6F-8805-2C1AFE1F8BCB}"/>
                </a:ext>
              </a:extLst>
            </p:cNvPr>
            <p:cNvSpPr txBox="1"/>
            <p:nvPr/>
          </p:nvSpPr>
          <p:spPr>
            <a:xfrm>
              <a:off x="4328014" y="3962553"/>
              <a:ext cx="885825" cy="400110"/>
            </a:xfrm>
            <a:prstGeom prst="rect">
              <a:avLst/>
            </a:prstGeom>
            <a:noFill/>
          </p:spPr>
          <p:txBody>
            <a:bodyPr wrap="square" anchor="ctr">
              <a:noAutofit/>
            </a:bodyPr>
            <a:lstStyle/>
            <a:p>
              <a:pPr algn="ctr"/>
              <a:r>
                <a:rPr lang="en-US" altLang="ja-JP" sz="2000" dirty="0">
                  <a:ea typeface="Mgen+ 2c heavy" panose="020B0802020203020207" pitchFamily="50" charset="-128"/>
                  <a:cs typeface="Mgen+ 2c heavy" panose="020B0802020203020207" pitchFamily="50" charset="-128"/>
                </a:rPr>
                <a:t>60%</a:t>
              </a:r>
              <a:endParaRPr lang="ja-JP" altLang="en-US" sz="2000" dirty="0">
                <a:ea typeface="Mgen+ 2c heavy" panose="020B0802020203020207" pitchFamily="50" charset="-128"/>
                <a:cs typeface="Mgen+ 2c heavy" panose="020B0802020203020207" pitchFamily="50" charset="-128"/>
              </a:endParaRPr>
            </a:p>
          </p:txBody>
        </p:sp>
      </p:grpSp>
      <p:sp>
        <p:nvSpPr>
          <p:cNvPr id="39" name="テキスト ボックス 38">
            <a:extLst>
              <a:ext uri="{FF2B5EF4-FFF2-40B4-BE49-F238E27FC236}">
                <a16:creationId xmlns:a16="http://schemas.microsoft.com/office/drawing/2014/main" id="{12BA773F-A81F-4428-BCD6-72CA8020E62B}"/>
              </a:ext>
            </a:extLst>
          </p:cNvPr>
          <p:cNvSpPr txBox="1"/>
          <p:nvPr/>
        </p:nvSpPr>
        <p:spPr>
          <a:xfrm>
            <a:off x="308149" y="4478552"/>
            <a:ext cx="2917622" cy="400110"/>
          </a:xfrm>
          <a:prstGeom prst="rect">
            <a:avLst/>
          </a:prstGeom>
          <a:noFill/>
        </p:spPr>
        <p:txBody>
          <a:bodyPr wrap="square">
            <a:spAutoFit/>
          </a:bodyPr>
          <a:lstStyle/>
          <a:p>
            <a:pPr algn="l" fontAlgn="base"/>
            <a:r>
              <a:rPr lang="en-US" altLang="ja-JP" sz="2000" b="0" i="0" dirty="0">
                <a:effectLst/>
                <a:latin typeface="+mj-lt"/>
                <a:ea typeface="Mgen+ 2c heavy" panose="020B0802020203020207" pitchFamily="50" charset="-128"/>
                <a:cs typeface="Mgen+ 2c heavy" panose="020B0802020203020207" pitchFamily="50" charset="-128"/>
              </a:rPr>
              <a:t>ChestXray14</a:t>
            </a:r>
            <a:r>
              <a:rPr lang="en-US" altLang="ja-JP" sz="2000" b="0" i="0" dirty="0">
                <a:effectLst/>
                <a:latin typeface="Mgen+ 2c heavy" panose="020B0802020203020207" pitchFamily="50" charset="-128"/>
                <a:ea typeface="Mgen+ 2c heavy" panose="020B0802020203020207" pitchFamily="50" charset="-128"/>
                <a:cs typeface="Mgen+ 2c heavy" panose="020B0802020203020207" pitchFamily="50" charset="-128"/>
              </a:rPr>
              <a:t> </a:t>
            </a:r>
            <a:r>
              <a:rPr lang="ja-JP" altLang="en-US" sz="2000" b="0" i="0" dirty="0">
                <a:effectLst/>
                <a:latin typeface="Mgen+ 2c heavy" panose="020B0802020203020207" pitchFamily="50" charset="-128"/>
                <a:ea typeface="Mgen+ 2c heavy" panose="020B0802020203020207" pitchFamily="50" charset="-128"/>
                <a:cs typeface="Mgen+ 2c heavy" panose="020B0802020203020207" pitchFamily="50" charset="-128"/>
              </a:rPr>
              <a:t>の例：</a:t>
            </a:r>
            <a:endParaRPr lang="en-US" altLang="ja-JP" sz="2000" b="0" i="0" dirty="0">
              <a:effectLst/>
              <a:latin typeface="Mgen+ 2c heavy" panose="020B0802020203020207" pitchFamily="50" charset="-128"/>
              <a:ea typeface="Mgen+ 2c heavy" panose="020B0802020203020207" pitchFamily="50" charset="-128"/>
              <a:cs typeface="Mgen+ 2c heavy" panose="020B0802020203020207" pitchFamily="50" charset="-128"/>
            </a:endParaRPr>
          </a:p>
        </p:txBody>
      </p:sp>
      <p:pic>
        <p:nvPicPr>
          <p:cNvPr id="3082" name="Picture 10" descr="pneumothorax 1">
            <a:extLst>
              <a:ext uri="{FF2B5EF4-FFF2-40B4-BE49-F238E27FC236}">
                <a16:creationId xmlns:a16="http://schemas.microsoft.com/office/drawing/2014/main" id="{FDDDD112-F5D2-4958-901B-D1999AA567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311" t="34250" r="68152" b="37418"/>
          <a:stretch/>
        </p:blipFill>
        <p:spPr bwMode="auto">
          <a:xfrm>
            <a:off x="8138332" y="5032008"/>
            <a:ext cx="315828" cy="307777"/>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39">
            <a:extLst>
              <a:ext uri="{FF2B5EF4-FFF2-40B4-BE49-F238E27FC236}">
                <a16:creationId xmlns:a16="http://schemas.microsoft.com/office/drawing/2014/main" id="{E94DA841-69B5-4798-8669-A562179625E6}"/>
              </a:ext>
            </a:extLst>
          </p:cNvPr>
          <p:cNvSpPr txBox="1"/>
          <p:nvPr/>
        </p:nvSpPr>
        <p:spPr>
          <a:xfrm>
            <a:off x="877465" y="5001230"/>
            <a:ext cx="8136995" cy="707886"/>
          </a:xfrm>
          <a:prstGeom prst="rect">
            <a:avLst/>
          </a:prstGeom>
          <a:noFill/>
        </p:spPr>
        <p:txBody>
          <a:bodyPr wrap="square">
            <a:spAutoFit/>
          </a:bodyPr>
          <a:lstStyle/>
          <a:p>
            <a:pPr fontAlgn="base"/>
            <a:r>
              <a:rPr lang="ja-JP" altLang="en-US" sz="2000" b="0" i="0" dirty="0">
                <a:effectLst/>
              </a:rPr>
              <a:t>＊　気胸のラベルがついた画像のうち大半は</a:t>
            </a:r>
            <a:r>
              <a:rPr lang="ja-JP" altLang="en-US" sz="2000" b="0" i="0" dirty="0">
                <a:effectLst/>
                <a:latin typeface="Mgen+ 2c heavy" panose="020B0802020203020207" pitchFamily="50" charset="-128"/>
                <a:ea typeface="Mgen+ 2c heavy" panose="020B0802020203020207" pitchFamily="50" charset="-128"/>
                <a:cs typeface="Mgen+ 2c heavy" panose="020B0802020203020207" pitchFamily="50" charset="-128"/>
              </a:rPr>
              <a:t>胸腔チューブ</a:t>
            </a:r>
            <a:r>
              <a:rPr lang="ja-JP" altLang="en-US" sz="2000" b="0" i="0" dirty="0">
                <a:effectLst/>
              </a:rPr>
              <a:t>あり</a:t>
            </a:r>
            <a:endParaRPr lang="en-US" altLang="ja-JP" sz="2000" b="0" i="0" dirty="0">
              <a:effectLst/>
            </a:endParaRPr>
          </a:p>
          <a:p>
            <a:pPr algn="l" fontAlgn="base"/>
            <a:endParaRPr lang="en-US" altLang="ja-JP" sz="2000" b="0" i="0" dirty="0">
              <a:effectLst/>
            </a:endParaRPr>
          </a:p>
        </p:txBody>
      </p:sp>
      <p:sp>
        <p:nvSpPr>
          <p:cNvPr id="43" name="テキスト ボックス 42">
            <a:extLst>
              <a:ext uri="{FF2B5EF4-FFF2-40B4-BE49-F238E27FC236}">
                <a16:creationId xmlns:a16="http://schemas.microsoft.com/office/drawing/2014/main" id="{7FF942CC-2C73-447F-937E-69F67A58C39A}"/>
              </a:ext>
            </a:extLst>
          </p:cNvPr>
          <p:cNvSpPr txBox="1"/>
          <p:nvPr/>
        </p:nvSpPr>
        <p:spPr>
          <a:xfrm>
            <a:off x="5882902" y="5362173"/>
            <a:ext cx="3991667" cy="338554"/>
          </a:xfrm>
          <a:prstGeom prst="rect">
            <a:avLst/>
          </a:prstGeom>
          <a:noFill/>
        </p:spPr>
        <p:txBody>
          <a:bodyPr wrap="square">
            <a:spAutoFit/>
          </a:bodyPr>
          <a:lstStyle/>
          <a:p>
            <a:pPr algn="l" fontAlgn="base"/>
            <a:r>
              <a:rPr lang="ja-JP" altLang="en-US" sz="1600" b="0" i="0" dirty="0">
                <a:effectLst/>
              </a:rPr>
              <a:t>（気胸の治療として用いられるもの）</a:t>
            </a:r>
            <a:endParaRPr lang="en-US" altLang="ja-JP" sz="1600" b="0" i="0" dirty="0">
              <a:effectLst/>
            </a:endParaRPr>
          </a:p>
        </p:txBody>
      </p:sp>
      <p:grpSp>
        <p:nvGrpSpPr>
          <p:cNvPr id="23" name="グループ化 22">
            <a:extLst>
              <a:ext uri="{FF2B5EF4-FFF2-40B4-BE49-F238E27FC236}">
                <a16:creationId xmlns:a16="http://schemas.microsoft.com/office/drawing/2014/main" id="{BF2436BB-236B-4E79-BD4E-D61F3E2C94FB}"/>
              </a:ext>
            </a:extLst>
          </p:cNvPr>
          <p:cNvGrpSpPr/>
          <p:nvPr/>
        </p:nvGrpSpPr>
        <p:grpSpPr>
          <a:xfrm>
            <a:off x="877464" y="5683116"/>
            <a:ext cx="10552536" cy="400110"/>
            <a:chOff x="877464" y="5606916"/>
            <a:chExt cx="10552536" cy="400110"/>
          </a:xfrm>
        </p:grpSpPr>
        <p:sp>
          <p:nvSpPr>
            <p:cNvPr id="44" name="テキスト ボックス 43">
              <a:extLst>
                <a:ext uri="{FF2B5EF4-FFF2-40B4-BE49-F238E27FC236}">
                  <a16:creationId xmlns:a16="http://schemas.microsoft.com/office/drawing/2014/main" id="{4B0B5FA0-19D1-4B31-A607-B901013EA9B6}"/>
                </a:ext>
              </a:extLst>
            </p:cNvPr>
            <p:cNvSpPr txBox="1"/>
            <p:nvPr/>
          </p:nvSpPr>
          <p:spPr>
            <a:xfrm>
              <a:off x="877464" y="5606916"/>
              <a:ext cx="10552536" cy="400110"/>
            </a:xfrm>
            <a:prstGeom prst="rect">
              <a:avLst/>
            </a:prstGeom>
            <a:noFill/>
          </p:spPr>
          <p:txBody>
            <a:bodyPr wrap="square">
              <a:spAutoFit/>
            </a:bodyPr>
            <a:lstStyle/>
            <a:p>
              <a:pPr algn="l" fontAlgn="base"/>
              <a:r>
                <a:rPr lang="ja-JP" altLang="en-US" sz="2000" b="0" i="0" dirty="0">
                  <a:effectLst/>
                </a:rPr>
                <a:t>＊　</a:t>
              </a:r>
              <a:r>
                <a:rPr lang="ja-JP" altLang="en-US" sz="2000" dirty="0"/>
                <a:t>むしろ胸腔チューブの写っていない画像　　を正しく予測しないと生死に関わる</a:t>
              </a:r>
              <a:endParaRPr lang="en-US" altLang="ja-JP" sz="2000" b="0" i="0" dirty="0">
                <a:effectLst/>
              </a:endParaRPr>
            </a:p>
          </p:txBody>
        </p:sp>
        <p:pic>
          <p:nvPicPr>
            <p:cNvPr id="45" name="Picture 10" descr="pneumothorax 1">
              <a:extLst>
                <a:ext uri="{FF2B5EF4-FFF2-40B4-BE49-F238E27FC236}">
                  <a16:creationId xmlns:a16="http://schemas.microsoft.com/office/drawing/2014/main" id="{2C25017E-5494-4A4F-9DD0-DFF2A0500C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969" t="33344" r="33795" b="38046"/>
            <a:stretch/>
          </p:blipFill>
          <p:spPr bwMode="auto">
            <a:xfrm>
              <a:off x="6130347" y="5651572"/>
              <a:ext cx="330994" cy="3107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8967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829A1-5A1F-4048-9F28-B04FDD5B1E53}"/>
              </a:ext>
            </a:extLst>
          </p:cNvPr>
          <p:cNvSpPr>
            <a:spLocks noGrp="1"/>
          </p:cNvSpPr>
          <p:nvPr>
            <p:ph type="title"/>
          </p:nvPr>
        </p:nvSpPr>
        <p:spPr/>
        <p:txBody>
          <a:bodyPr/>
          <a:lstStyle/>
          <a:p>
            <a:r>
              <a:rPr lang="en-US" altLang="ja-JP" sz="3200" dirty="0">
                <a:solidFill>
                  <a:schemeClr val="accent1"/>
                </a:solidFill>
                <a:latin typeface="+mj-lt"/>
                <a:cs typeface="Mgen+ 2c heavy" panose="020B0802020203020207" pitchFamily="50" charset="-128"/>
              </a:rPr>
              <a:t>    Shifted Performance Evaluation</a:t>
            </a:r>
          </a:p>
        </p:txBody>
      </p:sp>
      <p:sp>
        <p:nvSpPr>
          <p:cNvPr id="4" name="スライド番号プレースホルダー 3">
            <a:extLst>
              <a:ext uri="{FF2B5EF4-FFF2-40B4-BE49-F238E27FC236}">
                <a16:creationId xmlns:a16="http://schemas.microsoft.com/office/drawing/2014/main" id="{213B8B76-91D6-4737-A7AC-09F2C6A29185}"/>
              </a:ext>
            </a:extLst>
          </p:cNvPr>
          <p:cNvSpPr>
            <a:spLocks noGrp="1"/>
          </p:cNvSpPr>
          <p:nvPr>
            <p:ph type="sldNum" sz="quarter" idx="12"/>
          </p:nvPr>
        </p:nvSpPr>
        <p:spPr/>
        <p:txBody>
          <a:bodyPr/>
          <a:lstStyle/>
          <a:p>
            <a:fld id="{FCEFF6DB-0D4D-4D2A-B40A-7B2D87546AB8}" type="slidenum">
              <a:rPr kumimoji="1" lang="ja-JP" altLang="en-US" smtClean="0"/>
              <a:pPr/>
              <a:t>28</a:t>
            </a:fld>
            <a:endParaRPr kumimoji="1" lang="ja-JP" altLang="en-US" dirty="0">
              <a:solidFill>
                <a:schemeClr val="tx1"/>
              </a:solidFill>
            </a:endParaRPr>
          </a:p>
        </p:txBody>
      </p:sp>
      <p:sp>
        <p:nvSpPr>
          <p:cNvPr id="5" name="楕円 4">
            <a:extLst>
              <a:ext uri="{FF2B5EF4-FFF2-40B4-BE49-F238E27FC236}">
                <a16:creationId xmlns:a16="http://schemas.microsoft.com/office/drawing/2014/main" id="{8659164E-4680-4813-B415-4AC22879DD0F}"/>
              </a:ext>
            </a:extLst>
          </p:cNvPr>
          <p:cNvSpPr/>
          <p:nvPr/>
        </p:nvSpPr>
        <p:spPr>
          <a:xfrm>
            <a:off x="308149" y="215381"/>
            <a:ext cx="453005" cy="4530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2</a:t>
            </a:r>
            <a:endParaRPr kumimoji="1" lang="ja-JP" altLang="en-US" sz="2800" dirty="0"/>
          </a:p>
        </p:txBody>
      </p:sp>
      <p:sp>
        <p:nvSpPr>
          <p:cNvPr id="7" name="正方形/長方形 6">
            <a:extLst>
              <a:ext uri="{FF2B5EF4-FFF2-40B4-BE49-F238E27FC236}">
                <a16:creationId xmlns:a16="http://schemas.microsoft.com/office/drawing/2014/main" id="{EBCBC156-BBF4-4FE3-8A6E-C97B1AC5E15A}"/>
              </a:ext>
            </a:extLst>
          </p:cNvPr>
          <p:cNvSpPr/>
          <p:nvPr/>
        </p:nvSpPr>
        <p:spPr>
          <a:xfrm>
            <a:off x="308150" y="724563"/>
            <a:ext cx="6612768" cy="747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ja-JP" altLang="en-US"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訓練データの分布と異なる分布を作る</a:t>
            </a:r>
            <a:endParaRPr kumimoji="1" lang="en-US" altLang="ja-JP"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8" name="テキスト ボックス 7">
            <a:extLst>
              <a:ext uri="{FF2B5EF4-FFF2-40B4-BE49-F238E27FC236}">
                <a16:creationId xmlns:a16="http://schemas.microsoft.com/office/drawing/2014/main" id="{FA208B77-949C-4D3A-AA84-B9E515DD80A5}"/>
              </a:ext>
            </a:extLst>
          </p:cNvPr>
          <p:cNvSpPr txBox="1"/>
          <p:nvPr/>
        </p:nvSpPr>
        <p:spPr>
          <a:xfrm>
            <a:off x="308149" y="1472257"/>
            <a:ext cx="11267055" cy="592598"/>
          </a:xfrm>
          <a:prstGeom prst="rect">
            <a:avLst/>
          </a:prstGeom>
          <a:noFill/>
        </p:spPr>
        <p:txBody>
          <a:bodyPr wrap="square">
            <a:spAutoFit/>
          </a:bodyPr>
          <a:lstStyle/>
          <a:p>
            <a:pPr>
              <a:lnSpc>
                <a:spcPct val="150000"/>
              </a:lnSpc>
            </a:pPr>
            <a:r>
              <a:rPr lang="ja-JP" altLang="en-US" sz="2400" dirty="0">
                <a:latin typeface="Mgen+ 2c heavy" panose="020B0802020203020207" pitchFamily="50" charset="-128"/>
                <a:ea typeface="Mgen+ 2c heavy" panose="020B0802020203020207" pitchFamily="50" charset="-128"/>
                <a:cs typeface="Mgen+ 2c heavy" panose="020B0802020203020207" pitchFamily="50" charset="-128"/>
              </a:rPr>
              <a:t>＊　ラベルを変えないように入力を変換させる</a:t>
            </a:r>
            <a:endParaRPr lang="en-US" altLang="ja-JP" sz="2400" dirty="0">
              <a:latin typeface="Mgen+ 2c heavy" panose="020B0802020203020207" pitchFamily="50" charset="-128"/>
              <a:ea typeface="Mgen+ 2c heavy" panose="020B0802020203020207" pitchFamily="50" charset="-128"/>
              <a:cs typeface="Mgen+ 2c heavy" panose="020B0802020203020207" pitchFamily="50" charset="-128"/>
            </a:endParaRPr>
          </a:p>
        </p:txBody>
      </p:sp>
      <p:pic>
        <p:nvPicPr>
          <p:cNvPr id="4098" name="Picture 2">
            <a:extLst>
              <a:ext uri="{FF2B5EF4-FFF2-40B4-BE49-F238E27FC236}">
                <a16:creationId xmlns:a16="http://schemas.microsoft.com/office/drawing/2014/main" id="{723E342E-773B-4E12-98A1-191C09517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5392" y="1058366"/>
            <a:ext cx="3302264" cy="231998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2B83056D-EE0F-4BD6-A4BF-D93C99E57C9D}"/>
              </a:ext>
            </a:extLst>
          </p:cNvPr>
          <p:cNvSpPr/>
          <p:nvPr/>
        </p:nvSpPr>
        <p:spPr>
          <a:xfrm>
            <a:off x="948232" y="2100504"/>
            <a:ext cx="10144533" cy="450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en-US" altLang="ja-JP" sz="2000" dirty="0">
                <a:solidFill>
                  <a:schemeClr val="tx1"/>
                </a:solidFill>
                <a:ea typeface="Mgen+ 2c heavy" panose="020B0802020203020207" pitchFamily="50" charset="-128"/>
                <a:cs typeface="Mgen+ 2c heavy" panose="020B0802020203020207" pitchFamily="50" charset="-128"/>
              </a:rPr>
              <a:t>ImageNet </a:t>
            </a:r>
            <a:r>
              <a:rPr kumimoji="1" lang="ja-JP" altLang="en-US" sz="2000" dirty="0">
                <a:solidFill>
                  <a:schemeClr val="tx1"/>
                </a:solidFill>
                <a:latin typeface="+mj-ea"/>
                <a:ea typeface="+mj-ea"/>
                <a:cs typeface="Mgen+ 2c heavy" panose="020B0802020203020207" pitchFamily="50" charset="-128"/>
              </a:rPr>
              <a:t>の画像を変換した </a:t>
            </a:r>
            <a:r>
              <a:rPr kumimoji="1" lang="en-US" altLang="ja-JP" sz="2000" dirty="0" err="1">
                <a:solidFill>
                  <a:schemeClr val="tx1"/>
                </a:solidFill>
                <a:ea typeface="+mj-ea"/>
                <a:cs typeface="Mgen+ 2c heavy" panose="020B0802020203020207" pitchFamily="50" charset="-128"/>
              </a:rPr>
              <a:t>ImageNetC</a:t>
            </a:r>
            <a:r>
              <a:rPr kumimoji="1" lang="en-US" altLang="ja-JP" sz="2000" dirty="0">
                <a:solidFill>
                  <a:schemeClr val="tx1"/>
                </a:solidFill>
                <a:ea typeface="+mj-ea"/>
                <a:cs typeface="Mgen+ 2c heavy" panose="020B0802020203020207" pitchFamily="50" charset="-128"/>
              </a:rPr>
              <a:t> </a:t>
            </a:r>
            <a:r>
              <a:rPr kumimoji="1" lang="ja-JP" altLang="en-US" sz="2000" dirty="0">
                <a:solidFill>
                  <a:schemeClr val="tx1"/>
                </a:solidFill>
                <a:ea typeface="+mj-ea"/>
                <a:cs typeface="Mgen+ 2c heavy" panose="020B0802020203020207" pitchFamily="50" charset="-128"/>
              </a:rPr>
              <a:t>など</a:t>
            </a:r>
            <a:endParaRPr kumimoji="1" lang="en-US" altLang="ja-JP" sz="2000" dirty="0">
              <a:solidFill>
                <a:schemeClr val="tx1"/>
              </a:solidFill>
              <a:ea typeface="+mj-ea"/>
              <a:cs typeface="Mgen+ 2c heavy" panose="020B0802020203020207" pitchFamily="50" charset="-128"/>
            </a:endParaRPr>
          </a:p>
        </p:txBody>
      </p:sp>
      <p:sp>
        <p:nvSpPr>
          <p:cNvPr id="11" name="テキスト ボックス 10">
            <a:extLst>
              <a:ext uri="{FF2B5EF4-FFF2-40B4-BE49-F238E27FC236}">
                <a16:creationId xmlns:a16="http://schemas.microsoft.com/office/drawing/2014/main" id="{C4A24F5B-55A2-4B0D-BBB6-D4DE85082943}"/>
              </a:ext>
            </a:extLst>
          </p:cNvPr>
          <p:cNvSpPr txBox="1"/>
          <p:nvPr/>
        </p:nvSpPr>
        <p:spPr>
          <a:xfrm>
            <a:off x="308149" y="3417786"/>
            <a:ext cx="11267055" cy="592598"/>
          </a:xfrm>
          <a:prstGeom prst="rect">
            <a:avLst/>
          </a:prstGeom>
          <a:noFill/>
        </p:spPr>
        <p:txBody>
          <a:bodyPr wrap="square">
            <a:spAutoFit/>
          </a:bodyPr>
          <a:lstStyle/>
          <a:p>
            <a:pPr>
              <a:lnSpc>
                <a:spcPct val="150000"/>
              </a:lnSpc>
            </a:pPr>
            <a:r>
              <a:rPr lang="ja-JP" altLang="en-US" sz="2400" dirty="0">
                <a:latin typeface="Mgen+ 2c heavy" panose="020B0802020203020207" pitchFamily="50" charset="-128"/>
                <a:ea typeface="Mgen+ 2c heavy" panose="020B0802020203020207" pitchFamily="50" charset="-128"/>
                <a:cs typeface="Mgen+ 2c heavy" panose="020B0802020203020207" pitchFamily="50" charset="-128"/>
              </a:rPr>
              <a:t>＊　データの収集の方法を変える</a:t>
            </a:r>
            <a:endParaRPr lang="en-US" altLang="ja-JP" sz="2400" dirty="0">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3" name="正方形/長方形 12">
            <a:extLst>
              <a:ext uri="{FF2B5EF4-FFF2-40B4-BE49-F238E27FC236}">
                <a16:creationId xmlns:a16="http://schemas.microsoft.com/office/drawing/2014/main" id="{1F1F2464-3CB2-4298-824F-9038E88BAF7A}"/>
              </a:ext>
            </a:extLst>
          </p:cNvPr>
          <p:cNvSpPr/>
          <p:nvPr/>
        </p:nvSpPr>
        <p:spPr>
          <a:xfrm>
            <a:off x="948232" y="4046032"/>
            <a:ext cx="5611959" cy="731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en-US" altLang="ja-JP" sz="2000" dirty="0">
                <a:solidFill>
                  <a:schemeClr val="tx1"/>
                </a:solidFill>
                <a:ea typeface="Mgen+ 2c heavy" panose="020B0802020203020207" pitchFamily="50" charset="-128"/>
                <a:cs typeface="Mgen+ 2c heavy" panose="020B0802020203020207" pitchFamily="50" charset="-128"/>
              </a:rPr>
              <a:t>ImageNet </a:t>
            </a:r>
            <a:r>
              <a:rPr kumimoji="1" lang="ja-JP" altLang="en-US" sz="2000" dirty="0">
                <a:solidFill>
                  <a:schemeClr val="tx1"/>
                </a:solidFill>
                <a:latin typeface="+mn-ea"/>
                <a:cs typeface="Mgen+ 2c heavy" panose="020B0802020203020207" pitchFamily="50" charset="-128"/>
              </a:rPr>
              <a:t>に含まれないようなイレギュラーな</a:t>
            </a:r>
            <a:br>
              <a:rPr kumimoji="1" lang="en-US" altLang="ja-JP" sz="2000" dirty="0">
                <a:solidFill>
                  <a:schemeClr val="tx1"/>
                </a:solidFill>
                <a:latin typeface="+mn-ea"/>
                <a:cs typeface="Mgen+ 2c heavy" panose="020B0802020203020207" pitchFamily="50" charset="-128"/>
              </a:rPr>
            </a:br>
            <a:r>
              <a:rPr kumimoji="1" lang="ja-JP" altLang="en-US" sz="2000" dirty="0">
                <a:solidFill>
                  <a:schemeClr val="tx1"/>
                </a:solidFill>
                <a:latin typeface="+mn-ea"/>
                <a:cs typeface="Mgen+ 2c heavy" panose="020B0802020203020207" pitchFamily="50" charset="-128"/>
              </a:rPr>
              <a:t>ケースを集めた</a:t>
            </a:r>
            <a:r>
              <a:rPr kumimoji="1" lang="en-US" altLang="ja-JP" sz="2000" dirty="0" err="1">
                <a:solidFill>
                  <a:schemeClr val="tx1"/>
                </a:solidFill>
                <a:cs typeface="Mgen+ 2c heavy" panose="020B0802020203020207" pitchFamily="50" charset="-128"/>
              </a:rPr>
              <a:t>ObjectNet</a:t>
            </a:r>
            <a:r>
              <a:rPr kumimoji="1" lang="en-US" altLang="ja-JP" sz="2000" dirty="0">
                <a:solidFill>
                  <a:schemeClr val="tx1"/>
                </a:solidFill>
                <a:latin typeface="+mn-ea"/>
                <a:cs typeface="Mgen+ 2c heavy" panose="020B0802020203020207" pitchFamily="50" charset="-128"/>
              </a:rPr>
              <a:t> </a:t>
            </a:r>
            <a:r>
              <a:rPr kumimoji="1" lang="ja-JP" altLang="en-US" sz="2000" dirty="0">
                <a:solidFill>
                  <a:schemeClr val="tx1"/>
                </a:solidFill>
                <a:latin typeface="+mn-ea"/>
                <a:cs typeface="Mgen+ 2c heavy" panose="020B0802020203020207" pitchFamily="50" charset="-128"/>
              </a:rPr>
              <a:t>など</a:t>
            </a:r>
            <a:endParaRPr kumimoji="1" lang="en-US" altLang="ja-JP" sz="2000" dirty="0">
              <a:solidFill>
                <a:schemeClr val="tx1"/>
              </a:solidFill>
              <a:ea typeface="+mj-ea"/>
              <a:cs typeface="Mgen+ 2c heavy" panose="020B0802020203020207" pitchFamily="50" charset="-128"/>
            </a:endParaRPr>
          </a:p>
        </p:txBody>
      </p:sp>
      <p:pic>
        <p:nvPicPr>
          <p:cNvPr id="4100" name="Picture 4">
            <a:extLst>
              <a:ext uri="{FF2B5EF4-FFF2-40B4-BE49-F238E27FC236}">
                <a16:creationId xmlns:a16="http://schemas.microsoft.com/office/drawing/2014/main" id="{39CBA7F5-1D54-4BB8-BA68-4FA37BECB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5392" y="3642647"/>
            <a:ext cx="2994792" cy="303626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DC3D6E7-E131-4F52-A3FA-FC2D4E7D8E6B}"/>
              </a:ext>
            </a:extLst>
          </p:cNvPr>
          <p:cNvSpPr txBox="1"/>
          <p:nvPr/>
        </p:nvSpPr>
        <p:spPr>
          <a:xfrm>
            <a:off x="948232" y="2628765"/>
            <a:ext cx="2138248" cy="307777"/>
          </a:xfrm>
          <a:prstGeom prst="rect">
            <a:avLst/>
          </a:prstGeom>
          <a:noFill/>
        </p:spPr>
        <p:txBody>
          <a:bodyPr wrap="square">
            <a:spAutoFit/>
          </a:bodyPr>
          <a:lstStyle/>
          <a:p>
            <a:r>
              <a:rPr lang="en-US" altLang="ja-JP" sz="1400" dirty="0"/>
              <a:t>[</a:t>
            </a:r>
            <a:r>
              <a:rPr lang="en-US" altLang="ja-JP" sz="1400" dirty="0" err="1"/>
              <a:t>Hendrycks</a:t>
            </a:r>
            <a:r>
              <a:rPr lang="en-US" altLang="ja-JP" sz="1400" dirty="0"/>
              <a:t>+ 19]</a:t>
            </a:r>
            <a:endParaRPr lang="ja-JP" altLang="en-US" sz="1400" dirty="0"/>
          </a:p>
        </p:txBody>
      </p:sp>
      <p:sp>
        <p:nvSpPr>
          <p:cNvPr id="16" name="テキスト ボックス 15">
            <a:extLst>
              <a:ext uri="{FF2B5EF4-FFF2-40B4-BE49-F238E27FC236}">
                <a16:creationId xmlns:a16="http://schemas.microsoft.com/office/drawing/2014/main" id="{5E1CCE6C-CD00-46FD-B9FE-FAA6E5154113}"/>
              </a:ext>
            </a:extLst>
          </p:cNvPr>
          <p:cNvSpPr txBox="1"/>
          <p:nvPr/>
        </p:nvSpPr>
        <p:spPr>
          <a:xfrm>
            <a:off x="948232" y="4810410"/>
            <a:ext cx="2138248" cy="307777"/>
          </a:xfrm>
          <a:prstGeom prst="rect">
            <a:avLst/>
          </a:prstGeom>
          <a:noFill/>
        </p:spPr>
        <p:txBody>
          <a:bodyPr wrap="square">
            <a:spAutoFit/>
          </a:bodyPr>
          <a:lstStyle/>
          <a:p>
            <a:r>
              <a:rPr lang="en-US" altLang="ja-JP" sz="1400" dirty="0"/>
              <a:t>[</a:t>
            </a:r>
            <a:r>
              <a:rPr lang="en-US" altLang="ja-JP" sz="1400" dirty="0" err="1"/>
              <a:t>Barbu</a:t>
            </a:r>
            <a:r>
              <a:rPr lang="en-US" altLang="ja-JP" sz="1400" dirty="0"/>
              <a:t>+ 19]</a:t>
            </a:r>
            <a:endParaRPr lang="ja-JP" altLang="en-US" sz="1400" dirty="0"/>
          </a:p>
        </p:txBody>
      </p:sp>
      <p:sp>
        <p:nvSpPr>
          <p:cNvPr id="17" name="テキスト ボックス 16">
            <a:extLst>
              <a:ext uri="{FF2B5EF4-FFF2-40B4-BE49-F238E27FC236}">
                <a16:creationId xmlns:a16="http://schemas.microsoft.com/office/drawing/2014/main" id="{11A4A961-6B39-4264-811B-ECE1AE63FD70}"/>
              </a:ext>
            </a:extLst>
          </p:cNvPr>
          <p:cNvSpPr txBox="1"/>
          <p:nvPr/>
        </p:nvSpPr>
        <p:spPr>
          <a:xfrm>
            <a:off x="534650" y="5755015"/>
            <a:ext cx="7015440" cy="584775"/>
          </a:xfrm>
          <a:prstGeom prst="rect">
            <a:avLst/>
          </a:prstGeom>
          <a:noFill/>
        </p:spPr>
        <p:txBody>
          <a:bodyPr wrap="square">
            <a:spAutoFit/>
          </a:bodyPr>
          <a:lstStyle/>
          <a:p>
            <a:pPr algn="l" fontAlgn="base"/>
            <a:r>
              <a:rPr lang="ja-JP" altLang="en-US" sz="1600" dirty="0"/>
              <a:t>　　どんな変換が考えられるか</a:t>
            </a:r>
            <a:r>
              <a:rPr lang="en-US" altLang="ja-JP" sz="1600" dirty="0"/>
              <a:t>/</a:t>
            </a:r>
            <a:r>
              <a:rPr lang="ja-JP" altLang="en-US" sz="1600" dirty="0"/>
              <a:t>どうやってデータを集めなおすかは</a:t>
            </a:r>
            <a:endParaRPr lang="en-US" altLang="ja-JP" sz="1600" dirty="0"/>
          </a:p>
          <a:p>
            <a:pPr algn="l" fontAlgn="base"/>
            <a:r>
              <a:rPr lang="ja-JP" altLang="en-US" sz="1600" dirty="0"/>
              <a:t>　　現実的には大きな問題</a:t>
            </a:r>
            <a:endParaRPr lang="en-US" altLang="ja-JP" sz="1600" b="0" i="0" dirty="0">
              <a:effectLst/>
            </a:endParaRPr>
          </a:p>
        </p:txBody>
      </p:sp>
      <p:pic>
        <p:nvPicPr>
          <p:cNvPr id="18" name="Picture 2">
            <a:extLst>
              <a:ext uri="{FF2B5EF4-FFF2-40B4-BE49-F238E27FC236}">
                <a16:creationId xmlns:a16="http://schemas.microsoft.com/office/drawing/2014/main" id="{CDE53662-F58D-4418-9F1A-FEA3E1812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20" y="5630284"/>
            <a:ext cx="666212" cy="74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197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2AD088-8C11-4590-A3DD-A864EF030E02}"/>
              </a:ext>
            </a:extLst>
          </p:cNvPr>
          <p:cNvSpPr>
            <a:spLocks noGrp="1"/>
          </p:cNvSpPr>
          <p:nvPr>
            <p:ph type="title"/>
          </p:nvPr>
        </p:nvSpPr>
        <p:spPr/>
        <p:txBody>
          <a:bodyPr/>
          <a:lstStyle/>
          <a:p>
            <a:r>
              <a:rPr lang="en-US" altLang="ja-JP" sz="3200" dirty="0">
                <a:solidFill>
                  <a:schemeClr val="accent1"/>
                </a:solidFill>
                <a:latin typeface="+mj-lt"/>
                <a:cs typeface="Mgen+ 2c heavy" panose="020B0802020203020207" pitchFamily="50" charset="-128"/>
              </a:rPr>
              <a:t>    Contrastive Evaluation</a:t>
            </a:r>
          </a:p>
        </p:txBody>
      </p:sp>
      <p:sp>
        <p:nvSpPr>
          <p:cNvPr id="4" name="スライド番号プレースホルダー 3">
            <a:extLst>
              <a:ext uri="{FF2B5EF4-FFF2-40B4-BE49-F238E27FC236}">
                <a16:creationId xmlns:a16="http://schemas.microsoft.com/office/drawing/2014/main" id="{93F65046-9770-4D15-8254-30785E3A8426}"/>
              </a:ext>
            </a:extLst>
          </p:cNvPr>
          <p:cNvSpPr>
            <a:spLocks noGrp="1"/>
          </p:cNvSpPr>
          <p:nvPr>
            <p:ph type="sldNum" sz="quarter" idx="12"/>
          </p:nvPr>
        </p:nvSpPr>
        <p:spPr/>
        <p:txBody>
          <a:bodyPr/>
          <a:lstStyle/>
          <a:p>
            <a:fld id="{FCEFF6DB-0D4D-4D2A-B40A-7B2D87546AB8}" type="slidenum">
              <a:rPr kumimoji="1" lang="ja-JP" altLang="en-US" smtClean="0"/>
              <a:pPr/>
              <a:t>29</a:t>
            </a:fld>
            <a:endParaRPr kumimoji="1" lang="ja-JP" altLang="en-US" dirty="0">
              <a:solidFill>
                <a:schemeClr val="tx1"/>
              </a:solidFill>
            </a:endParaRPr>
          </a:p>
        </p:txBody>
      </p:sp>
      <p:sp>
        <p:nvSpPr>
          <p:cNvPr id="5" name="楕円 4">
            <a:extLst>
              <a:ext uri="{FF2B5EF4-FFF2-40B4-BE49-F238E27FC236}">
                <a16:creationId xmlns:a16="http://schemas.microsoft.com/office/drawing/2014/main" id="{3AD63D5F-22E7-4CE0-AC7C-F3A14802A0B9}"/>
              </a:ext>
            </a:extLst>
          </p:cNvPr>
          <p:cNvSpPr/>
          <p:nvPr/>
        </p:nvSpPr>
        <p:spPr>
          <a:xfrm>
            <a:off x="308149" y="215381"/>
            <a:ext cx="453005" cy="4530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3</a:t>
            </a:r>
            <a:endParaRPr kumimoji="1" lang="ja-JP" altLang="en-US" sz="2800" dirty="0"/>
          </a:p>
        </p:txBody>
      </p:sp>
      <p:sp>
        <p:nvSpPr>
          <p:cNvPr id="6" name="正方形/長方形 5">
            <a:extLst>
              <a:ext uri="{FF2B5EF4-FFF2-40B4-BE49-F238E27FC236}">
                <a16:creationId xmlns:a16="http://schemas.microsoft.com/office/drawing/2014/main" id="{25D36527-7D2D-4830-A8F4-693AA2335545}"/>
              </a:ext>
            </a:extLst>
          </p:cNvPr>
          <p:cNvSpPr/>
          <p:nvPr/>
        </p:nvSpPr>
        <p:spPr>
          <a:xfrm>
            <a:off x="308149" y="724563"/>
            <a:ext cx="8693237" cy="747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ja-JP" altLang="en-US"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個別サンプルごとに変換を施し予測値の挙動を確認</a:t>
            </a:r>
            <a:endParaRPr kumimoji="1" lang="en-US" altLang="ja-JP"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7" name="テキスト ボックス 6">
            <a:extLst>
              <a:ext uri="{FF2B5EF4-FFF2-40B4-BE49-F238E27FC236}">
                <a16:creationId xmlns:a16="http://schemas.microsoft.com/office/drawing/2014/main" id="{1DC8A9E3-45B1-4919-B316-924ADC69084D}"/>
              </a:ext>
            </a:extLst>
          </p:cNvPr>
          <p:cNvSpPr txBox="1"/>
          <p:nvPr/>
        </p:nvSpPr>
        <p:spPr>
          <a:xfrm>
            <a:off x="308149" y="2076265"/>
            <a:ext cx="11267055" cy="592598"/>
          </a:xfrm>
          <a:prstGeom prst="rect">
            <a:avLst/>
          </a:prstGeom>
          <a:noFill/>
        </p:spPr>
        <p:txBody>
          <a:bodyPr wrap="square">
            <a:spAutoFit/>
          </a:bodyPr>
          <a:lstStyle/>
          <a:p>
            <a:pPr>
              <a:lnSpc>
                <a:spcPct val="150000"/>
              </a:lnSpc>
            </a:pPr>
            <a:r>
              <a:rPr lang="ja-JP" altLang="en-US" sz="2400" dirty="0">
                <a:latin typeface="Mgen+ 2c heavy" panose="020B0802020203020207" pitchFamily="50" charset="-128"/>
                <a:ea typeface="Mgen+ 2c heavy" panose="020B0802020203020207" pitchFamily="50" charset="-128"/>
                <a:cs typeface="Mgen+ 2c heavy" panose="020B0802020203020207" pitchFamily="50" charset="-128"/>
              </a:rPr>
              <a:t>＊　</a:t>
            </a:r>
            <a:r>
              <a:rPr lang="en-US" altLang="ja-JP" sz="2400" dirty="0">
                <a:latin typeface="+mj-lt"/>
                <a:ea typeface="Mgen+ 2c heavy" panose="020B0802020203020207" pitchFamily="50" charset="-128"/>
                <a:cs typeface="Mgen+ 2c heavy" panose="020B0802020203020207" pitchFamily="50" charset="-128"/>
              </a:rPr>
              <a:t>Fairness </a:t>
            </a:r>
            <a:r>
              <a:rPr lang="ja-JP" altLang="en-US" sz="2400" dirty="0">
                <a:latin typeface="+mj-lt"/>
                <a:ea typeface="Mgen+ 2c heavy" panose="020B0802020203020207" pitchFamily="50" charset="-128"/>
                <a:cs typeface="Mgen+ 2c heavy" panose="020B0802020203020207" pitchFamily="50" charset="-128"/>
              </a:rPr>
              <a:t>にフォーカスした研究が多数</a:t>
            </a:r>
            <a:endParaRPr lang="en-US" altLang="ja-JP" sz="2400" dirty="0">
              <a:latin typeface="+mj-lt"/>
              <a:ea typeface="Mgen+ 2c heavy" panose="020B0802020203020207" pitchFamily="50" charset="-128"/>
              <a:cs typeface="Mgen+ 2c heavy" panose="020B0802020203020207" pitchFamily="50" charset="-128"/>
            </a:endParaRPr>
          </a:p>
        </p:txBody>
      </p:sp>
      <p:sp>
        <p:nvSpPr>
          <p:cNvPr id="8" name="テキスト ボックス 7">
            <a:extLst>
              <a:ext uri="{FF2B5EF4-FFF2-40B4-BE49-F238E27FC236}">
                <a16:creationId xmlns:a16="http://schemas.microsoft.com/office/drawing/2014/main" id="{07841C8D-B64A-473B-B8AB-6B236D42DEE8}"/>
              </a:ext>
            </a:extLst>
          </p:cNvPr>
          <p:cNvSpPr txBox="1"/>
          <p:nvPr/>
        </p:nvSpPr>
        <p:spPr>
          <a:xfrm>
            <a:off x="308149" y="3478509"/>
            <a:ext cx="11267055" cy="592598"/>
          </a:xfrm>
          <a:prstGeom prst="rect">
            <a:avLst/>
          </a:prstGeom>
          <a:noFill/>
        </p:spPr>
        <p:txBody>
          <a:bodyPr wrap="square">
            <a:spAutoFit/>
          </a:bodyPr>
          <a:lstStyle/>
          <a:p>
            <a:pPr>
              <a:lnSpc>
                <a:spcPct val="150000"/>
              </a:lnSpc>
            </a:pPr>
            <a:r>
              <a:rPr lang="ja-JP" altLang="en-US" sz="2400" dirty="0">
                <a:latin typeface="Mgen+ 2c heavy" panose="020B0802020203020207" pitchFamily="50" charset="-128"/>
                <a:ea typeface="Mgen+ 2c heavy" panose="020B0802020203020207" pitchFamily="50" charset="-128"/>
                <a:cs typeface="Mgen+ 2c heavy" panose="020B0802020203020207" pitchFamily="50" charset="-128"/>
              </a:rPr>
              <a:t>＊　</a:t>
            </a:r>
            <a:r>
              <a:rPr lang="en-US" altLang="ja-JP" sz="2400" dirty="0">
                <a:latin typeface="+mj-lt"/>
                <a:ea typeface="Mgen+ 2c heavy" panose="020B0802020203020207" pitchFamily="50" charset="-128"/>
                <a:cs typeface="Mgen+ 2c heavy" panose="020B0802020203020207" pitchFamily="50" charset="-128"/>
              </a:rPr>
              <a:t>NLP</a:t>
            </a:r>
            <a:r>
              <a:rPr lang="en-US" altLang="ja-JP" sz="2400" dirty="0">
                <a:latin typeface="Mgen+ 2c heavy" panose="020B0802020203020207" pitchFamily="50" charset="-128"/>
                <a:ea typeface="Mgen+ 2c heavy" panose="020B0802020203020207" pitchFamily="50" charset="-128"/>
                <a:cs typeface="Mgen+ 2c heavy" panose="020B0802020203020207" pitchFamily="50" charset="-128"/>
              </a:rPr>
              <a:t> </a:t>
            </a:r>
            <a:r>
              <a:rPr lang="ja-JP" altLang="en-US" sz="2400" dirty="0">
                <a:latin typeface="Mgen+ 2c heavy" panose="020B0802020203020207" pitchFamily="50" charset="-128"/>
                <a:ea typeface="Mgen+ 2c heavy" panose="020B0802020203020207" pitchFamily="50" charset="-128"/>
                <a:cs typeface="Mgen+ 2c heavy" panose="020B0802020203020207" pitchFamily="50" charset="-128"/>
              </a:rPr>
              <a:t>においてもいくつかテストが提案されている</a:t>
            </a:r>
            <a:endParaRPr lang="en-US" altLang="ja-JP" sz="2400" dirty="0">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9" name="テキスト ボックス 8">
            <a:extLst>
              <a:ext uri="{FF2B5EF4-FFF2-40B4-BE49-F238E27FC236}">
                <a16:creationId xmlns:a16="http://schemas.microsoft.com/office/drawing/2014/main" id="{86496C8F-D4CF-4CB8-B843-ED7EA3437036}"/>
              </a:ext>
            </a:extLst>
          </p:cNvPr>
          <p:cNvSpPr txBox="1"/>
          <p:nvPr/>
        </p:nvSpPr>
        <p:spPr>
          <a:xfrm>
            <a:off x="948232" y="5209666"/>
            <a:ext cx="10293016" cy="338554"/>
          </a:xfrm>
          <a:prstGeom prst="rect">
            <a:avLst/>
          </a:prstGeom>
          <a:noFill/>
        </p:spPr>
        <p:txBody>
          <a:bodyPr wrap="square">
            <a:spAutoFit/>
          </a:bodyPr>
          <a:lstStyle/>
          <a:p>
            <a:pPr algn="l" fontAlgn="base"/>
            <a:r>
              <a:rPr lang="ja-JP" altLang="en-US" sz="1600" dirty="0"/>
              <a:t>サンプル</a:t>
            </a:r>
            <a:r>
              <a:rPr lang="ja-JP" altLang="en-US" sz="1600" b="0" i="0" dirty="0">
                <a:effectLst/>
              </a:rPr>
              <a:t>ごとにラベルを保持する</a:t>
            </a:r>
            <a:r>
              <a:rPr lang="en-US" altLang="ja-JP" sz="1600" b="0" i="0" dirty="0">
                <a:effectLst/>
              </a:rPr>
              <a:t>/</a:t>
            </a:r>
            <a:r>
              <a:rPr lang="ja-JP" altLang="en-US" sz="1600" b="0" i="0" dirty="0">
                <a:effectLst/>
              </a:rPr>
              <a:t>反転させる変換が作れれば</a:t>
            </a:r>
            <a:r>
              <a:rPr lang="ja-JP" altLang="en-US" sz="1600" dirty="0"/>
              <a:t>それをもとにデータ拡張して学習できる</a:t>
            </a:r>
            <a:endParaRPr lang="en-US" altLang="ja-JP" sz="1600" b="0" i="0" dirty="0">
              <a:effectLst/>
            </a:endParaRPr>
          </a:p>
        </p:txBody>
      </p:sp>
      <p:pic>
        <p:nvPicPr>
          <p:cNvPr id="11" name="図 10" descr="図形, 矢印&#10;&#10;自動的に生成された説明">
            <a:extLst>
              <a:ext uri="{FF2B5EF4-FFF2-40B4-BE49-F238E27FC236}">
                <a16:creationId xmlns:a16="http://schemas.microsoft.com/office/drawing/2014/main" id="{4E426836-710E-4006-ACC9-10AFB8A30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52" y="5086556"/>
            <a:ext cx="287102" cy="584775"/>
          </a:xfrm>
          <a:prstGeom prst="rect">
            <a:avLst/>
          </a:prstGeom>
        </p:spPr>
      </p:pic>
      <p:sp>
        <p:nvSpPr>
          <p:cNvPr id="12" name="正方形/長方形 11">
            <a:extLst>
              <a:ext uri="{FF2B5EF4-FFF2-40B4-BE49-F238E27FC236}">
                <a16:creationId xmlns:a16="http://schemas.microsoft.com/office/drawing/2014/main" id="{08091039-C843-42B7-968C-FB25E602707D}"/>
              </a:ext>
            </a:extLst>
          </p:cNvPr>
          <p:cNvSpPr/>
          <p:nvPr/>
        </p:nvSpPr>
        <p:spPr>
          <a:xfrm>
            <a:off x="948232" y="2645789"/>
            <a:ext cx="10144533" cy="450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en-US" altLang="ja-JP" sz="2000" dirty="0">
                <a:solidFill>
                  <a:schemeClr val="tx1"/>
                </a:solidFill>
                <a:ea typeface="Mgen+ 2c heavy" panose="020B0802020203020207" pitchFamily="50" charset="-128"/>
                <a:cs typeface="Mgen+ 2c heavy" panose="020B0802020203020207" pitchFamily="50" charset="-128"/>
              </a:rPr>
              <a:t>Sensitive attribute </a:t>
            </a:r>
            <a:r>
              <a:rPr kumimoji="1" lang="ja-JP" altLang="en-US" sz="2000" dirty="0">
                <a:solidFill>
                  <a:schemeClr val="tx1"/>
                </a:solidFill>
                <a:latin typeface="+mj-ea"/>
                <a:ea typeface="+mj-ea"/>
                <a:cs typeface="Mgen+ 2c heavy" panose="020B0802020203020207" pitchFamily="50" charset="-128"/>
              </a:rPr>
              <a:t>のみが変わってもモデルの出力は変わってほしくない</a:t>
            </a:r>
            <a:endParaRPr kumimoji="1" lang="en-US" altLang="ja-JP" sz="2000" dirty="0">
              <a:solidFill>
                <a:schemeClr val="tx1"/>
              </a:solidFill>
              <a:latin typeface="+mj-ea"/>
              <a:ea typeface="+mj-ea"/>
              <a:cs typeface="Mgen+ 2c heavy" panose="020B0802020203020207" pitchFamily="50" charset="-128"/>
            </a:endParaRPr>
          </a:p>
        </p:txBody>
      </p:sp>
      <p:sp>
        <p:nvSpPr>
          <p:cNvPr id="13" name="正方形/長方形 12">
            <a:extLst>
              <a:ext uri="{FF2B5EF4-FFF2-40B4-BE49-F238E27FC236}">
                <a16:creationId xmlns:a16="http://schemas.microsoft.com/office/drawing/2014/main" id="{468E5828-E0FF-4995-BF77-8EB44B54217E}"/>
              </a:ext>
            </a:extLst>
          </p:cNvPr>
          <p:cNvSpPr/>
          <p:nvPr/>
        </p:nvSpPr>
        <p:spPr>
          <a:xfrm>
            <a:off x="885113" y="1458184"/>
            <a:ext cx="5875684" cy="536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ja-JP" altLang="en-US" sz="1600" dirty="0">
                <a:solidFill>
                  <a:schemeClr val="tx1"/>
                </a:solidFill>
                <a:latin typeface="+mj-ea"/>
                <a:ea typeface="+mj-ea"/>
                <a:cs typeface="Mgen+ 2c heavy" panose="020B0802020203020207" pitchFamily="50" charset="-128"/>
              </a:rPr>
              <a:t>②：分布をシフトさせたデータセット全体の精度にフォーカス</a:t>
            </a:r>
            <a:endParaRPr kumimoji="1" lang="en-US" altLang="ja-JP" sz="1600" dirty="0">
              <a:solidFill>
                <a:schemeClr val="tx1"/>
              </a:solidFill>
              <a:latin typeface="+mj-ea"/>
              <a:ea typeface="+mj-ea"/>
              <a:cs typeface="Mgen+ 2c heavy" panose="020B0802020203020207" pitchFamily="50" charset="-128"/>
            </a:endParaRPr>
          </a:p>
          <a:p>
            <a:pPr>
              <a:lnSpc>
                <a:spcPct val="120000"/>
              </a:lnSpc>
            </a:pPr>
            <a:r>
              <a:rPr kumimoji="1" lang="ja-JP" altLang="en-US" sz="1600" dirty="0">
                <a:solidFill>
                  <a:schemeClr val="tx1"/>
                </a:solidFill>
                <a:latin typeface="+mj-ea"/>
                <a:ea typeface="+mj-ea"/>
                <a:cs typeface="Mgen+ 2c heavy" panose="020B0802020203020207" pitchFamily="50" charset="-128"/>
              </a:rPr>
              <a:t>③：個々のサンプルの予測値が期待通り変わるかにフォーカス</a:t>
            </a:r>
            <a:endParaRPr kumimoji="1" lang="en-US" altLang="ja-JP" sz="1600" dirty="0">
              <a:solidFill>
                <a:schemeClr val="tx1"/>
              </a:solidFill>
              <a:latin typeface="+mj-ea"/>
              <a:ea typeface="+mj-ea"/>
              <a:cs typeface="Mgen+ 2c heavy" panose="020B0802020203020207" pitchFamily="50" charset="-128"/>
            </a:endParaRPr>
          </a:p>
        </p:txBody>
      </p:sp>
      <p:sp>
        <p:nvSpPr>
          <p:cNvPr id="14" name="左大かっこ 13">
            <a:extLst>
              <a:ext uri="{FF2B5EF4-FFF2-40B4-BE49-F238E27FC236}">
                <a16:creationId xmlns:a16="http://schemas.microsoft.com/office/drawing/2014/main" id="{1789F842-9EB9-4E00-93E0-3EFD8CD360EB}"/>
              </a:ext>
            </a:extLst>
          </p:cNvPr>
          <p:cNvSpPr/>
          <p:nvPr/>
        </p:nvSpPr>
        <p:spPr>
          <a:xfrm>
            <a:off x="851556" y="1428429"/>
            <a:ext cx="123825" cy="615188"/>
          </a:xfrm>
          <a:prstGeom prst="leftBracket">
            <a:avLst>
              <a:gd name="adj" fmla="val 2934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左大かっこ 14">
            <a:extLst>
              <a:ext uri="{FF2B5EF4-FFF2-40B4-BE49-F238E27FC236}">
                <a16:creationId xmlns:a16="http://schemas.microsoft.com/office/drawing/2014/main" id="{F6B73A5C-ACAE-40F6-BA0E-1587B3547E3D}"/>
              </a:ext>
            </a:extLst>
          </p:cNvPr>
          <p:cNvSpPr/>
          <p:nvPr/>
        </p:nvSpPr>
        <p:spPr>
          <a:xfrm rot="10800000">
            <a:off x="6670527" y="1428429"/>
            <a:ext cx="123825" cy="615188"/>
          </a:xfrm>
          <a:prstGeom prst="leftBracket">
            <a:avLst>
              <a:gd name="adj" fmla="val 2934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0D9589C-E8EA-434F-AFFA-4E72DA32F4A0}"/>
              </a:ext>
            </a:extLst>
          </p:cNvPr>
          <p:cNvSpPr/>
          <p:nvPr/>
        </p:nvSpPr>
        <p:spPr>
          <a:xfrm>
            <a:off x="948232" y="4091574"/>
            <a:ext cx="10144533" cy="450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kumimoji="1" lang="ja-JP" altLang="en-US" sz="2000" dirty="0">
                <a:solidFill>
                  <a:schemeClr val="tx1"/>
                </a:solidFill>
                <a:latin typeface="+mn-ea"/>
                <a:cs typeface="Mgen+ 2c heavy" panose="020B0802020203020207" pitchFamily="50" charset="-128"/>
              </a:rPr>
              <a:t>文章中の地名が変わってもセンチメントは変わってほしくない</a:t>
            </a:r>
            <a:endParaRPr kumimoji="1" lang="en-US" altLang="ja-JP" sz="2000" dirty="0">
              <a:solidFill>
                <a:schemeClr val="tx1"/>
              </a:solidFill>
              <a:latin typeface="+mn-ea"/>
              <a:cs typeface="Mgen+ 2c heavy" panose="020B0802020203020207" pitchFamily="50" charset="-128"/>
            </a:endParaRPr>
          </a:p>
        </p:txBody>
      </p:sp>
      <p:sp>
        <p:nvSpPr>
          <p:cNvPr id="17" name="テキスト ボックス 16">
            <a:extLst>
              <a:ext uri="{FF2B5EF4-FFF2-40B4-BE49-F238E27FC236}">
                <a16:creationId xmlns:a16="http://schemas.microsoft.com/office/drawing/2014/main" id="{1314CABE-D554-4D93-A850-3C762E8ECD67}"/>
              </a:ext>
            </a:extLst>
          </p:cNvPr>
          <p:cNvSpPr txBox="1"/>
          <p:nvPr/>
        </p:nvSpPr>
        <p:spPr>
          <a:xfrm>
            <a:off x="948232" y="5616529"/>
            <a:ext cx="2138248" cy="307777"/>
          </a:xfrm>
          <a:prstGeom prst="rect">
            <a:avLst/>
          </a:prstGeom>
          <a:noFill/>
        </p:spPr>
        <p:txBody>
          <a:bodyPr wrap="square">
            <a:spAutoFit/>
          </a:bodyPr>
          <a:lstStyle/>
          <a:p>
            <a:r>
              <a:rPr lang="en-US" altLang="ja-JP" sz="1400" dirty="0"/>
              <a:t>[Kaushik+ 20]</a:t>
            </a:r>
            <a:endParaRPr lang="ja-JP" altLang="en-US" sz="1400" dirty="0"/>
          </a:p>
        </p:txBody>
      </p:sp>
      <p:sp>
        <p:nvSpPr>
          <p:cNvPr id="18" name="テキスト ボックス 17">
            <a:extLst>
              <a:ext uri="{FF2B5EF4-FFF2-40B4-BE49-F238E27FC236}">
                <a16:creationId xmlns:a16="http://schemas.microsoft.com/office/drawing/2014/main" id="{32512D2A-A2D3-4A9B-BF16-4C9A15CCFD4D}"/>
              </a:ext>
            </a:extLst>
          </p:cNvPr>
          <p:cNvSpPr txBox="1"/>
          <p:nvPr/>
        </p:nvSpPr>
        <p:spPr>
          <a:xfrm>
            <a:off x="948232" y="4525803"/>
            <a:ext cx="2138248" cy="307777"/>
          </a:xfrm>
          <a:prstGeom prst="rect">
            <a:avLst/>
          </a:prstGeom>
          <a:noFill/>
        </p:spPr>
        <p:txBody>
          <a:bodyPr wrap="square">
            <a:spAutoFit/>
          </a:bodyPr>
          <a:lstStyle/>
          <a:p>
            <a:r>
              <a:rPr lang="en-US" altLang="ja-JP" sz="1400" dirty="0"/>
              <a:t>[Ribeiro+ 20]</a:t>
            </a:r>
            <a:endParaRPr lang="ja-JP" altLang="en-US" sz="1400" dirty="0"/>
          </a:p>
        </p:txBody>
      </p:sp>
      <p:sp>
        <p:nvSpPr>
          <p:cNvPr id="19" name="テキスト ボックス 18">
            <a:extLst>
              <a:ext uri="{FF2B5EF4-FFF2-40B4-BE49-F238E27FC236}">
                <a16:creationId xmlns:a16="http://schemas.microsoft.com/office/drawing/2014/main" id="{A03DEC97-42EA-4F44-B5A7-2A7AD090455B}"/>
              </a:ext>
            </a:extLst>
          </p:cNvPr>
          <p:cNvSpPr txBox="1"/>
          <p:nvPr/>
        </p:nvSpPr>
        <p:spPr>
          <a:xfrm>
            <a:off x="948232" y="3110593"/>
            <a:ext cx="2138248" cy="307777"/>
          </a:xfrm>
          <a:prstGeom prst="rect">
            <a:avLst/>
          </a:prstGeom>
          <a:noFill/>
        </p:spPr>
        <p:txBody>
          <a:bodyPr wrap="square">
            <a:spAutoFit/>
          </a:bodyPr>
          <a:lstStyle/>
          <a:p>
            <a:r>
              <a:rPr lang="en-US" altLang="ja-JP" sz="1400" dirty="0"/>
              <a:t>[</a:t>
            </a:r>
            <a:r>
              <a:rPr lang="en-US" altLang="ja-JP" sz="1400" dirty="0" err="1"/>
              <a:t>Kusner</a:t>
            </a:r>
            <a:r>
              <a:rPr lang="en-US" altLang="ja-JP" sz="1400" dirty="0"/>
              <a:t>+ 17]</a:t>
            </a:r>
            <a:endParaRPr lang="ja-JP" altLang="en-US" sz="1400" dirty="0"/>
          </a:p>
        </p:txBody>
      </p:sp>
    </p:spTree>
    <p:extLst>
      <p:ext uri="{BB962C8B-B14F-4D97-AF65-F5344CB8AC3E}">
        <p14:creationId xmlns:p14="http://schemas.microsoft.com/office/powerpoint/2010/main" val="807272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E8A512-07E5-4075-9A97-110181108FDE}"/>
              </a:ext>
            </a:extLst>
          </p:cNvPr>
          <p:cNvSpPr>
            <a:spLocks noGrp="1"/>
          </p:cNvSpPr>
          <p:nvPr>
            <p:ph type="title"/>
          </p:nvPr>
        </p:nvSpPr>
        <p:spPr/>
        <p:txBody>
          <a:bodyPr/>
          <a:lstStyle/>
          <a:p>
            <a:r>
              <a:rPr kumimoji="1" lang="ja-JP" altLang="en-US" dirty="0"/>
              <a:t>自己紹介</a:t>
            </a:r>
          </a:p>
        </p:txBody>
      </p:sp>
      <p:sp>
        <p:nvSpPr>
          <p:cNvPr id="4" name="スライド番号プレースホルダー 3">
            <a:extLst>
              <a:ext uri="{FF2B5EF4-FFF2-40B4-BE49-F238E27FC236}">
                <a16:creationId xmlns:a16="http://schemas.microsoft.com/office/drawing/2014/main" id="{47A8A171-E373-46AF-8E70-86D5D91F4CE9}"/>
              </a:ext>
            </a:extLst>
          </p:cNvPr>
          <p:cNvSpPr>
            <a:spLocks noGrp="1"/>
          </p:cNvSpPr>
          <p:nvPr>
            <p:ph type="sldNum" sz="quarter" idx="12"/>
          </p:nvPr>
        </p:nvSpPr>
        <p:spPr/>
        <p:txBody>
          <a:bodyPr/>
          <a:lstStyle/>
          <a:p>
            <a:fld id="{FCEFF6DB-0D4D-4D2A-B40A-7B2D87546AB8}" type="slidenum">
              <a:rPr kumimoji="1" lang="ja-JP" altLang="en-US" smtClean="0"/>
              <a:pPr/>
              <a:t>3</a:t>
            </a:fld>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F977B407-1CBA-4771-AB4A-D6D2CCCCD400}"/>
              </a:ext>
            </a:extLst>
          </p:cNvPr>
          <p:cNvSpPr txBox="1"/>
          <p:nvPr/>
        </p:nvSpPr>
        <p:spPr>
          <a:xfrm>
            <a:off x="308149" y="783070"/>
            <a:ext cx="11575701" cy="1792927"/>
          </a:xfrm>
          <a:prstGeom prst="rect">
            <a:avLst/>
          </a:prstGeom>
          <a:noFill/>
        </p:spPr>
        <p:txBody>
          <a:bodyPr wrap="square">
            <a:spAutoFit/>
          </a:bodyPr>
          <a:lstStyle/>
          <a:p>
            <a:pPr>
              <a:lnSpc>
                <a:spcPct val="150000"/>
              </a:lnSpc>
            </a:pPr>
            <a:r>
              <a:rPr lang="ja-JP" altLang="en-US" sz="2800" dirty="0">
                <a:latin typeface="+mj-ea"/>
                <a:ea typeface="+mj-ea"/>
                <a:cs typeface="Mgen+ 2c heavy" panose="020B0802020203020207" pitchFamily="50" charset="-128"/>
              </a:rPr>
              <a:t>永山 恒彦</a:t>
            </a:r>
            <a:endParaRPr lang="en-US" altLang="ja-JP" sz="2800" dirty="0">
              <a:latin typeface="+mj-ea"/>
              <a:ea typeface="+mj-ea"/>
              <a:cs typeface="Mgen+ 2c heavy" panose="020B0802020203020207" pitchFamily="50" charset="-128"/>
            </a:endParaRPr>
          </a:p>
          <a:p>
            <a:pPr>
              <a:lnSpc>
                <a:spcPct val="150000"/>
              </a:lnSpc>
            </a:pPr>
            <a:r>
              <a:rPr lang="ja-JP" altLang="en-US" sz="2400" dirty="0">
                <a:latin typeface="+mj-ea"/>
                <a:ea typeface="+mj-ea"/>
                <a:cs typeface="Mgen+ 2c heavy" panose="020B0802020203020207" pitchFamily="50" charset="-128"/>
              </a:rPr>
              <a:t>みずほ第一フィナンシャルテクノロジー データアナリティクス技術開発部</a:t>
            </a:r>
            <a:endParaRPr lang="en-US" altLang="ja-JP" sz="2400" dirty="0">
              <a:latin typeface="+mj-ea"/>
              <a:ea typeface="+mj-ea"/>
              <a:cs typeface="Mgen+ 2c heavy" panose="020B0802020203020207" pitchFamily="50" charset="-128"/>
            </a:endParaRPr>
          </a:p>
          <a:p>
            <a:pPr>
              <a:lnSpc>
                <a:spcPct val="150000"/>
              </a:lnSpc>
            </a:pPr>
            <a:r>
              <a:rPr lang="ja-JP" altLang="en-US" sz="2400" dirty="0">
                <a:latin typeface="+mj-ea"/>
                <a:ea typeface="+mj-ea"/>
                <a:cs typeface="Mgen+ 2c heavy" panose="020B0802020203020207" pitchFamily="50" charset="-128"/>
              </a:rPr>
              <a:t>東京大学</a:t>
            </a:r>
          </a:p>
        </p:txBody>
      </p:sp>
      <p:sp>
        <p:nvSpPr>
          <p:cNvPr id="6" name="テキスト ボックス 5">
            <a:extLst>
              <a:ext uri="{FF2B5EF4-FFF2-40B4-BE49-F238E27FC236}">
                <a16:creationId xmlns:a16="http://schemas.microsoft.com/office/drawing/2014/main" id="{967B0263-FEB7-464C-8528-344233219A8C}"/>
              </a:ext>
            </a:extLst>
          </p:cNvPr>
          <p:cNvSpPr txBox="1"/>
          <p:nvPr/>
        </p:nvSpPr>
        <p:spPr>
          <a:xfrm>
            <a:off x="308149" y="2615725"/>
            <a:ext cx="11575701" cy="400891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ja-JP" sz="2400" dirty="0">
                <a:latin typeface="+mj-ea"/>
                <a:ea typeface="+mj-ea"/>
                <a:cs typeface="Mgen+ 2c heavy" panose="020B0802020203020207" pitchFamily="50" charset="-128"/>
              </a:rPr>
              <a:t>2016</a:t>
            </a:r>
            <a:r>
              <a:rPr lang="ja-JP" altLang="en-US" sz="2400" dirty="0">
                <a:latin typeface="+mj-ea"/>
                <a:ea typeface="+mj-ea"/>
                <a:cs typeface="Mgen+ 2c heavy" panose="020B0802020203020207" pitchFamily="50" charset="-128"/>
              </a:rPr>
              <a:t>年</a:t>
            </a:r>
            <a:r>
              <a:rPr lang="en-US" altLang="ja-JP" sz="2400" dirty="0">
                <a:latin typeface="+mj-ea"/>
                <a:ea typeface="+mj-ea"/>
                <a:cs typeface="Mgen+ 2c heavy" panose="020B0802020203020207" pitchFamily="50" charset="-128"/>
              </a:rPr>
              <a:t>4</a:t>
            </a:r>
            <a:r>
              <a:rPr lang="ja-JP" altLang="en-US" sz="2400" dirty="0">
                <a:latin typeface="+mj-ea"/>
                <a:ea typeface="+mj-ea"/>
                <a:cs typeface="Mgen+ 2c heavy" panose="020B0802020203020207" pitchFamily="50" charset="-128"/>
              </a:rPr>
              <a:t>月 みずほ銀行入行</a:t>
            </a:r>
            <a:endParaRPr lang="en-US" altLang="ja-JP" sz="2400" dirty="0">
              <a:latin typeface="+mj-ea"/>
              <a:ea typeface="+mj-ea"/>
              <a:cs typeface="Mgen+ 2c heavy" panose="020B0802020203020207" pitchFamily="50" charset="-128"/>
            </a:endParaRPr>
          </a:p>
          <a:p>
            <a:pPr marL="342900" indent="-342900">
              <a:lnSpc>
                <a:spcPct val="150000"/>
              </a:lnSpc>
              <a:buFont typeface="Arial" panose="020B0604020202020204" pitchFamily="34" charset="0"/>
              <a:buChar char="•"/>
            </a:pPr>
            <a:r>
              <a:rPr lang="en-US" altLang="ja-JP" sz="2400" dirty="0">
                <a:latin typeface="+mj-ea"/>
                <a:ea typeface="+mj-ea"/>
                <a:cs typeface="Mgen+ 2c heavy" panose="020B0802020203020207" pitchFamily="50" charset="-128"/>
              </a:rPr>
              <a:t>2016</a:t>
            </a:r>
            <a:r>
              <a:rPr lang="ja-JP" altLang="en-US" sz="2400" dirty="0">
                <a:latin typeface="+mj-ea"/>
                <a:ea typeface="+mj-ea"/>
                <a:cs typeface="Mgen+ 2c heavy" panose="020B0802020203020207" pitchFamily="50" charset="-128"/>
              </a:rPr>
              <a:t>年</a:t>
            </a:r>
            <a:r>
              <a:rPr lang="en-US" altLang="ja-JP" sz="2400" dirty="0">
                <a:latin typeface="+mj-ea"/>
                <a:ea typeface="+mj-ea"/>
                <a:cs typeface="Mgen+ 2c heavy" panose="020B0802020203020207" pitchFamily="50" charset="-128"/>
              </a:rPr>
              <a:t>11</a:t>
            </a:r>
            <a:r>
              <a:rPr lang="ja-JP" altLang="en-US" sz="2400" dirty="0">
                <a:latin typeface="+mj-ea"/>
                <a:ea typeface="+mj-ea"/>
                <a:cs typeface="Mgen+ 2c heavy" panose="020B0802020203020207" pitchFamily="50" charset="-128"/>
              </a:rPr>
              <a:t>月～　みずほ第一フィナンシャルテクノロジーで勤務</a:t>
            </a:r>
            <a:endParaRPr lang="en-US" altLang="ja-JP" sz="2400" dirty="0">
              <a:latin typeface="+mj-ea"/>
              <a:ea typeface="+mj-ea"/>
              <a:cs typeface="Mgen+ 2c heavy" panose="020B0802020203020207" pitchFamily="50" charset="-128"/>
            </a:endParaRPr>
          </a:p>
          <a:p>
            <a:pPr marL="800100" lvl="1" indent="-342900">
              <a:lnSpc>
                <a:spcPct val="150000"/>
              </a:lnSpc>
              <a:buFont typeface="Arial" panose="020B0604020202020204" pitchFamily="34" charset="0"/>
              <a:buChar char="•"/>
            </a:pPr>
            <a:r>
              <a:rPr lang="ja-JP" altLang="en-US" sz="2000" dirty="0">
                <a:latin typeface="+mj-ea"/>
                <a:ea typeface="+mj-ea"/>
                <a:cs typeface="Mgen+ 2c heavy" panose="020B0802020203020207" pitchFamily="50" charset="-128"/>
              </a:rPr>
              <a:t>投資助言におけるニュースデータ活用のためのモデル開発</a:t>
            </a:r>
            <a:endParaRPr lang="en-US" altLang="ja-JP" sz="2000" dirty="0">
              <a:latin typeface="+mj-ea"/>
              <a:ea typeface="+mj-ea"/>
              <a:cs typeface="Mgen+ 2c heavy" panose="020B0802020203020207" pitchFamily="50" charset="-128"/>
            </a:endParaRPr>
          </a:p>
          <a:p>
            <a:pPr marL="800100" lvl="1" indent="-342900">
              <a:lnSpc>
                <a:spcPct val="150000"/>
              </a:lnSpc>
              <a:buFont typeface="Arial" panose="020B0604020202020204" pitchFamily="34" charset="0"/>
              <a:buChar char="•"/>
            </a:pPr>
            <a:r>
              <a:rPr lang="ja-JP" altLang="en-US" sz="2000" dirty="0">
                <a:latin typeface="+mj-ea"/>
                <a:ea typeface="+mj-ea"/>
                <a:cs typeface="Mgen+ 2c heavy" panose="020B0802020203020207" pitchFamily="50" charset="-128"/>
              </a:rPr>
              <a:t>トランザクションデータを活用したスコアリングモデル開発</a:t>
            </a:r>
            <a:endParaRPr lang="en-US" altLang="ja-JP" sz="2000" dirty="0">
              <a:latin typeface="+mj-ea"/>
              <a:ea typeface="+mj-ea"/>
              <a:cs typeface="Mgen+ 2c heavy" panose="020B0802020203020207" pitchFamily="50" charset="-128"/>
            </a:endParaRPr>
          </a:p>
          <a:p>
            <a:pPr marL="800100" lvl="1" indent="-342900">
              <a:lnSpc>
                <a:spcPct val="150000"/>
              </a:lnSpc>
              <a:buFont typeface="Arial" panose="020B0604020202020204" pitchFamily="34" charset="0"/>
              <a:buChar char="•"/>
            </a:pPr>
            <a:r>
              <a:rPr lang="ja-JP" altLang="en-US" sz="2000" dirty="0">
                <a:latin typeface="+mj-ea"/>
                <a:ea typeface="+mj-ea"/>
                <a:cs typeface="Mgen+ 2c heavy" panose="020B0802020203020207" pitchFamily="50" charset="-128"/>
              </a:rPr>
              <a:t>機械学習自動化アプリケーションの開発とそれを活用したコンサルティング</a:t>
            </a:r>
            <a:endParaRPr lang="en-US" altLang="ja-JP" sz="2000" dirty="0">
              <a:latin typeface="+mj-ea"/>
              <a:ea typeface="+mj-ea"/>
              <a:cs typeface="Mgen+ 2c heavy" panose="020B0802020203020207" pitchFamily="50" charset="-128"/>
            </a:endParaRPr>
          </a:p>
          <a:p>
            <a:pPr marL="800100" lvl="1" indent="-342900">
              <a:lnSpc>
                <a:spcPct val="150000"/>
              </a:lnSpc>
              <a:buFont typeface="Arial" panose="020B0604020202020204" pitchFamily="34" charset="0"/>
              <a:buChar char="•"/>
            </a:pPr>
            <a:r>
              <a:rPr lang="ja-JP" altLang="en-US" sz="2000" dirty="0">
                <a:latin typeface="+mj-ea"/>
                <a:ea typeface="+mj-ea"/>
                <a:cs typeface="Mgen+ 2c heavy" panose="020B0802020203020207" pitchFamily="50" charset="-128"/>
              </a:rPr>
              <a:t>金融文書（アナリストレポート・有価証券報告書など）の活用のための実証分析</a:t>
            </a:r>
            <a:endParaRPr lang="en-US" altLang="ja-JP" sz="2000" dirty="0">
              <a:latin typeface="+mj-ea"/>
              <a:ea typeface="+mj-ea"/>
              <a:cs typeface="Mgen+ 2c heavy" panose="020B0802020203020207" pitchFamily="50" charset="-128"/>
            </a:endParaRPr>
          </a:p>
          <a:p>
            <a:pPr marL="800100" lvl="1" indent="-342900">
              <a:lnSpc>
                <a:spcPct val="150000"/>
              </a:lnSpc>
              <a:buFont typeface="Arial" panose="020B0604020202020204" pitchFamily="34" charset="0"/>
              <a:buChar char="•"/>
            </a:pPr>
            <a:r>
              <a:rPr lang="ja-JP" altLang="en-US" sz="2000" dirty="0">
                <a:latin typeface="+mj-ea"/>
                <a:ea typeface="+mj-ea"/>
                <a:cs typeface="Mgen+ 2c heavy" panose="020B0802020203020207" pitchFamily="50" charset="-128"/>
              </a:rPr>
              <a:t>機械学習の技術調査</a:t>
            </a:r>
            <a:endParaRPr lang="en-US" altLang="ja-JP" sz="2000" dirty="0">
              <a:latin typeface="+mj-ea"/>
              <a:ea typeface="+mj-ea"/>
              <a:cs typeface="Mgen+ 2c heavy" panose="020B0802020203020207" pitchFamily="50" charset="-128"/>
            </a:endParaRPr>
          </a:p>
          <a:p>
            <a:pPr marL="342900" indent="-342900">
              <a:lnSpc>
                <a:spcPct val="150000"/>
              </a:lnSpc>
              <a:buFont typeface="Arial" panose="020B0604020202020204" pitchFamily="34" charset="0"/>
              <a:buChar char="•"/>
            </a:pPr>
            <a:r>
              <a:rPr lang="en-US" altLang="ja-JP" sz="2400" dirty="0">
                <a:latin typeface="+mj-ea"/>
                <a:ea typeface="+mj-ea"/>
                <a:cs typeface="Mgen+ 2c heavy" panose="020B0802020203020207" pitchFamily="50" charset="-128"/>
              </a:rPr>
              <a:t>2020</a:t>
            </a:r>
            <a:r>
              <a:rPr lang="ja-JP" altLang="en-US" sz="2400" dirty="0">
                <a:latin typeface="+mj-ea"/>
                <a:ea typeface="+mj-ea"/>
                <a:cs typeface="Mgen+ 2c heavy" panose="020B0802020203020207" pitchFamily="50" charset="-128"/>
              </a:rPr>
              <a:t>年</a:t>
            </a:r>
            <a:r>
              <a:rPr lang="en-US" altLang="ja-JP" sz="2400" dirty="0">
                <a:latin typeface="+mj-ea"/>
                <a:ea typeface="+mj-ea"/>
                <a:cs typeface="Mgen+ 2c heavy" panose="020B0802020203020207" pitchFamily="50" charset="-128"/>
              </a:rPr>
              <a:t>9</a:t>
            </a:r>
            <a:r>
              <a:rPr lang="ja-JP" altLang="en-US" sz="2400" dirty="0">
                <a:latin typeface="+mj-ea"/>
                <a:ea typeface="+mj-ea"/>
                <a:cs typeface="Mgen+ 2c heavy" panose="020B0802020203020207" pitchFamily="50" charset="-128"/>
              </a:rPr>
              <a:t>月～　博士課程入学</a:t>
            </a:r>
            <a:endParaRPr lang="ja-JP" altLang="en-US" sz="2000" dirty="0">
              <a:latin typeface="+mj-ea"/>
              <a:ea typeface="+mj-ea"/>
              <a:cs typeface="Mgen+ 2c heavy" panose="020B0802020203020207" pitchFamily="50" charset="-128"/>
            </a:endParaRPr>
          </a:p>
        </p:txBody>
      </p:sp>
    </p:spTree>
    <p:extLst>
      <p:ext uri="{BB962C8B-B14F-4D97-AF65-F5344CB8AC3E}">
        <p14:creationId xmlns:p14="http://schemas.microsoft.com/office/powerpoint/2010/main" val="202987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DE924A-1EF3-47A3-A9FA-D1DD68F9F6D4}"/>
              </a:ext>
            </a:extLst>
          </p:cNvPr>
          <p:cNvSpPr>
            <a:spLocks noGrp="1"/>
          </p:cNvSpPr>
          <p:nvPr>
            <p:ph type="title"/>
          </p:nvPr>
        </p:nvSpPr>
        <p:spPr/>
        <p:txBody>
          <a:bodyPr/>
          <a:lstStyle/>
          <a:p>
            <a:r>
              <a:rPr kumimoji="1" lang="en-US" altLang="ja-JP" sz="3200" dirty="0">
                <a:solidFill>
                  <a:schemeClr val="tx1"/>
                </a:solidFill>
              </a:rPr>
              <a:t>【</a:t>
            </a:r>
            <a:r>
              <a:rPr kumimoji="1" lang="ja-JP" altLang="en-US" sz="3200" dirty="0">
                <a:solidFill>
                  <a:schemeClr val="tx1"/>
                </a:solidFill>
              </a:rPr>
              <a:t>まとめ</a:t>
            </a:r>
            <a:r>
              <a:rPr kumimoji="1" lang="en-US" altLang="ja-JP" sz="3200" dirty="0">
                <a:solidFill>
                  <a:schemeClr val="tx1"/>
                </a:solidFill>
              </a:rPr>
              <a:t>】</a:t>
            </a:r>
            <a:r>
              <a:rPr kumimoji="1" lang="ja-JP" altLang="en-US" sz="3200" dirty="0">
                <a:solidFill>
                  <a:schemeClr val="tx1"/>
                </a:solidFill>
              </a:rPr>
              <a:t>金融 </a:t>
            </a:r>
            <a:r>
              <a:rPr kumimoji="1" lang="en-US" altLang="ja-JP" sz="3200" dirty="0">
                <a:solidFill>
                  <a:schemeClr val="tx1"/>
                </a:solidFill>
              </a:rPr>
              <a:t>× </a:t>
            </a:r>
            <a:r>
              <a:rPr kumimoji="1" lang="ja-JP" altLang="en-US" sz="3200" dirty="0">
                <a:solidFill>
                  <a:schemeClr val="tx1"/>
                </a:solidFill>
              </a:rPr>
              <a:t>機械学習で求められる要請・品質とは？</a:t>
            </a:r>
            <a:endParaRPr kumimoji="1" lang="ja-JP" altLang="en-US" dirty="0"/>
          </a:p>
        </p:txBody>
      </p:sp>
      <p:sp>
        <p:nvSpPr>
          <p:cNvPr id="4" name="スライド番号プレースホルダー 3">
            <a:extLst>
              <a:ext uri="{FF2B5EF4-FFF2-40B4-BE49-F238E27FC236}">
                <a16:creationId xmlns:a16="http://schemas.microsoft.com/office/drawing/2014/main" id="{DFABF0EF-B8AD-4F16-AF33-FBB5C8D4269C}"/>
              </a:ext>
            </a:extLst>
          </p:cNvPr>
          <p:cNvSpPr>
            <a:spLocks noGrp="1"/>
          </p:cNvSpPr>
          <p:nvPr>
            <p:ph type="sldNum" sz="quarter" idx="12"/>
          </p:nvPr>
        </p:nvSpPr>
        <p:spPr/>
        <p:txBody>
          <a:bodyPr/>
          <a:lstStyle/>
          <a:p>
            <a:fld id="{FCEFF6DB-0D4D-4D2A-B40A-7B2D87546AB8}" type="slidenum">
              <a:rPr kumimoji="1" lang="ja-JP" altLang="en-US" smtClean="0"/>
              <a:pPr/>
              <a:t>30</a:t>
            </a:fld>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BF0BC0B7-D116-4471-B5AF-4CD8F1B845BC}"/>
              </a:ext>
            </a:extLst>
          </p:cNvPr>
          <p:cNvSpPr/>
          <p:nvPr/>
        </p:nvSpPr>
        <p:spPr>
          <a:xfrm>
            <a:off x="461393" y="3736770"/>
            <a:ext cx="10444293" cy="104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kumimoji="1" lang="ja-JP" altLang="en-US" sz="28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非定常な分布</a:t>
            </a:r>
            <a:r>
              <a:rPr kumimoji="1" lang="ja-JP" altLang="en-US"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を前提にしたモデルの信頼性が必要</a:t>
            </a:r>
            <a:endParaRPr kumimoji="1" lang="en-US" altLang="ja-JP"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a:p>
            <a:pPr marL="342900" indent="-342900">
              <a:lnSpc>
                <a:spcPct val="150000"/>
              </a:lnSpc>
              <a:buFont typeface="Arial" panose="020B0604020202020204" pitchFamily="34" charset="0"/>
              <a:buChar char="•"/>
            </a:pPr>
            <a:r>
              <a:rPr kumimoji="1" lang="ja-JP" altLang="en-US"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適切な</a:t>
            </a:r>
            <a:r>
              <a:rPr kumimoji="1" lang="ja-JP" altLang="en-US" sz="28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ストレスシナリオ</a:t>
            </a:r>
            <a:r>
              <a:rPr kumimoji="1" lang="ja-JP" altLang="en-US"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を設定してモデルが信頼できそうか確認</a:t>
            </a:r>
            <a:endParaRPr kumimoji="1" lang="en-US" altLang="ja-JP"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8" name="正方形/長方形 7">
            <a:extLst>
              <a:ext uri="{FF2B5EF4-FFF2-40B4-BE49-F238E27FC236}">
                <a16:creationId xmlns:a16="http://schemas.microsoft.com/office/drawing/2014/main" id="{A14517E2-72A8-4555-9B81-9CC23B9F27CE}"/>
              </a:ext>
            </a:extLst>
          </p:cNvPr>
          <p:cNvSpPr/>
          <p:nvPr/>
        </p:nvSpPr>
        <p:spPr>
          <a:xfrm>
            <a:off x="461393" y="1141874"/>
            <a:ext cx="10444293" cy="104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kumimoji="1" lang="ja-JP" altLang="en-US" sz="28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モデルに人間が介在した意思決定</a:t>
            </a:r>
            <a:r>
              <a:rPr kumimoji="1" lang="ja-JP" altLang="en-US"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が多く 状況毎に様々な要件</a:t>
            </a:r>
            <a:endParaRPr kumimoji="1" lang="en-US" altLang="ja-JP" sz="28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a:p>
            <a:pPr marL="342900" indent="-342900">
              <a:lnSpc>
                <a:spcPct val="150000"/>
              </a:lnSpc>
              <a:buFont typeface="Arial" panose="020B0604020202020204" pitchFamily="34" charset="0"/>
              <a:buChar char="•"/>
            </a:pPr>
            <a:r>
              <a:rPr kumimoji="1" lang="ja-JP" altLang="en-US" sz="2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検証にも人手が必要なので</a:t>
            </a:r>
            <a:r>
              <a:rPr kumimoji="1" lang="ja-JP" altLang="en-US" sz="28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検証は高コスト</a:t>
            </a:r>
            <a:endParaRPr kumimoji="1" lang="en-US" altLang="ja-JP" sz="2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endParaRPr>
          </a:p>
        </p:txBody>
      </p:sp>
      <p:graphicFrame>
        <p:nvGraphicFramePr>
          <p:cNvPr id="9" name="表 9">
            <a:extLst>
              <a:ext uri="{FF2B5EF4-FFF2-40B4-BE49-F238E27FC236}">
                <a16:creationId xmlns:a16="http://schemas.microsoft.com/office/drawing/2014/main" id="{F840A068-CAD0-4BB6-9D35-BCF26732F354}"/>
              </a:ext>
            </a:extLst>
          </p:cNvPr>
          <p:cNvGraphicFramePr>
            <a:graphicFrameLocks noGrp="1"/>
          </p:cNvGraphicFramePr>
          <p:nvPr>
            <p:extLst>
              <p:ext uri="{D42A27DB-BD31-4B8C-83A1-F6EECF244321}">
                <p14:modId xmlns:p14="http://schemas.microsoft.com/office/powerpoint/2010/main" val="729202548"/>
              </p:ext>
            </p:extLst>
          </p:nvPr>
        </p:nvGraphicFramePr>
        <p:xfrm>
          <a:off x="6501467" y="2584425"/>
          <a:ext cx="1893460" cy="839310"/>
        </p:xfrm>
        <a:graphic>
          <a:graphicData uri="http://schemas.openxmlformats.org/drawingml/2006/table">
            <a:tbl>
              <a:tblPr>
                <a:tableStyleId>{5C22544A-7EE6-4342-B048-85BDC9FD1C3A}</a:tableStyleId>
              </a:tblPr>
              <a:tblGrid>
                <a:gridCol w="946730">
                  <a:extLst>
                    <a:ext uri="{9D8B030D-6E8A-4147-A177-3AD203B41FA5}">
                      <a16:colId xmlns:a16="http://schemas.microsoft.com/office/drawing/2014/main" val="144820052"/>
                    </a:ext>
                  </a:extLst>
                </a:gridCol>
                <a:gridCol w="946730">
                  <a:extLst>
                    <a:ext uri="{9D8B030D-6E8A-4147-A177-3AD203B41FA5}">
                      <a16:colId xmlns:a16="http://schemas.microsoft.com/office/drawing/2014/main" val="226543826"/>
                    </a:ext>
                  </a:extLst>
                </a:gridCol>
              </a:tblGrid>
              <a:tr h="372817">
                <a:tc rowSpan="2">
                  <a:txBody>
                    <a:bodyPr/>
                    <a:lstStyle/>
                    <a:p>
                      <a:pPr algn="ctr"/>
                      <a:r>
                        <a:rPr kumimoji="1" lang="ja-JP" altLang="en-US" sz="1400" b="0" dirty="0">
                          <a:solidFill>
                            <a:schemeClr val="tx1"/>
                          </a:solidFill>
                        </a:rPr>
                        <a:t>資産</a:t>
                      </a:r>
                      <a:endParaRPr kumimoji="1" lang="en-US" altLang="ja-JP" sz="1400" b="0" dirty="0">
                        <a:solidFill>
                          <a:schemeClr val="tx1"/>
                        </a:solidFill>
                      </a:endParaRPr>
                    </a:p>
                    <a:p>
                      <a:pPr algn="ctr"/>
                      <a:r>
                        <a:rPr kumimoji="1" lang="en-US" altLang="ja-JP" sz="1400" b="0" dirty="0">
                          <a:solidFill>
                            <a:schemeClr val="tx1"/>
                          </a:solidFill>
                        </a:rPr>
                        <a:t>100</a:t>
                      </a:r>
                      <a:endParaRPr kumimoji="1" lang="ja-JP" altLang="en-US" sz="1400" b="0" dirty="0">
                        <a:solidFill>
                          <a:schemeClr val="tx1"/>
                        </a:solidFill>
                      </a:endParaRPr>
                    </a:p>
                  </a:txBody>
                  <a:tcPr marL="85346" marR="85346" marT="42673" marB="42673" anchor="ctr">
                    <a:solidFill>
                      <a:schemeClr val="tx1">
                        <a:lumMod val="10000"/>
                        <a:lumOff val="90000"/>
                      </a:schemeClr>
                    </a:solidFill>
                  </a:tcPr>
                </a:tc>
                <a:tc>
                  <a:txBody>
                    <a:bodyPr/>
                    <a:lstStyle/>
                    <a:p>
                      <a:pPr algn="ctr"/>
                      <a:r>
                        <a:rPr kumimoji="1" lang="ja-JP" altLang="en-US" sz="1400" b="0" dirty="0">
                          <a:solidFill>
                            <a:schemeClr val="tx1"/>
                          </a:solidFill>
                        </a:rPr>
                        <a:t>負債 </a:t>
                      </a:r>
                      <a:r>
                        <a:rPr kumimoji="1" lang="en-US" altLang="ja-JP" sz="1400" b="0" dirty="0">
                          <a:solidFill>
                            <a:schemeClr val="tx1"/>
                          </a:solidFill>
                        </a:rPr>
                        <a:t>50</a:t>
                      </a:r>
                      <a:endParaRPr kumimoji="1" lang="ja-JP" altLang="en-US" sz="1400" b="0" dirty="0">
                        <a:solidFill>
                          <a:schemeClr val="tx1"/>
                        </a:solidFill>
                      </a:endParaRPr>
                    </a:p>
                  </a:txBody>
                  <a:tcPr marL="70226" marR="70226" marT="35112" marB="35112" anchor="ctr">
                    <a:solidFill>
                      <a:schemeClr val="tx1">
                        <a:lumMod val="10000"/>
                        <a:lumOff val="90000"/>
                      </a:schemeClr>
                    </a:solidFill>
                  </a:tcPr>
                </a:tc>
                <a:extLst>
                  <a:ext uri="{0D108BD9-81ED-4DB2-BD59-A6C34878D82A}">
                    <a16:rowId xmlns:a16="http://schemas.microsoft.com/office/drawing/2014/main" val="3871497406"/>
                  </a:ext>
                </a:extLst>
              </a:tr>
              <a:tr h="466493">
                <a:tc vMerge="1">
                  <a:txBody>
                    <a:bodyPr/>
                    <a:lstStyle/>
                    <a:p>
                      <a:endParaRPr kumimoji="1" lang="ja-JP" altLang="en-US" dirty="0"/>
                    </a:p>
                  </a:txBody>
                  <a:tcPr/>
                </a:tc>
                <a:tc>
                  <a:txBody>
                    <a:bodyPr/>
                    <a:lstStyle/>
                    <a:p>
                      <a:pPr algn="ctr"/>
                      <a:r>
                        <a:rPr kumimoji="1" lang="ja-JP" altLang="en-US" sz="1400" b="0" dirty="0">
                          <a:solidFill>
                            <a:schemeClr val="tx1"/>
                          </a:solidFill>
                        </a:rPr>
                        <a:t>純資産 </a:t>
                      </a:r>
                      <a:r>
                        <a:rPr kumimoji="1" lang="en-US" altLang="ja-JP" sz="1400" b="0" dirty="0">
                          <a:solidFill>
                            <a:schemeClr val="tx1"/>
                          </a:solidFill>
                        </a:rPr>
                        <a:t>50</a:t>
                      </a:r>
                      <a:endParaRPr kumimoji="1" lang="ja-JP" altLang="en-US" sz="1400" b="0" dirty="0">
                        <a:solidFill>
                          <a:schemeClr val="tx1"/>
                        </a:solidFill>
                      </a:endParaRPr>
                    </a:p>
                  </a:txBody>
                  <a:tcPr marL="70226" marR="70226" marT="35112" marB="35112" anchor="ctr">
                    <a:solidFill>
                      <a:schemeClr val="tx1">
                        <a:lumMod val="10000"/>
                        <a:lumOff val="90000"/>
                      </a:schemeClr>
                    </a:solidFill>
                  </a:tcPr>
                </a:tc>
                <a:extLst>
                  <a:ext uri="{0D108BD9-81ED-4DB2-BD59-A6C34878D82A}">
                    <a16:rowId xmlns:a16="http://schemas.microsoft.com/office/drawing/2014/main" val="1142600045"/>
                  </a:ext>
                </a:extLst>
              </a:tr>
            </a:tbl>
          </a:graphicData>
        </a:graphic>
      </p:graphicFrame>
      <p:grpSp>
        <p:nvGrpSpPr>
          <p:cNvPr id="10" name="グループ化 9">
            <a:extLst>
              <a:ext uri="{FF2B5EF4-FFF2-40B4-BE49-F238E27FC236}">
                <a16:creationId xmlns:a16="http://schemas.microsoft.com/office/drawing/2014/main" id="{B3C8274C-C63C-4805-84A3-645EB4F69B43}"/>
              </a:ext>
            </a:extLst>
          </p:cNvPr>
          <p:cNvGrpSpPr/>
          <p:nvPr/>
        </p:nvGrpSpPr>
        <p:grpSpPr>
          <a:xfrm>
            <a:off x="8538768" y="2165659"/>
            <a:ext cx="2937371" cy="1676843"/>
            <a:chOff x="3958379" y="2396577"/>
            <a:chExt cx="4114663" cy="2348918"/>
          </a:xfrm>
        </p:grpSpPr>
        <p:pic>
          <p:nvPicPr>
            <p:cNvPr id="11" name="図 10" descr="抽象, 挿絵 が含まれている画像&#10;&#10;自動的に生成された説明">
              <a:extLst>
                <a:ext uri="{FF2B5EF4-FFF2-40B4-BE49-F238E27FC236}">
                  <a16:creationId xmlns:a16="http://schemas.microsoft.com/office/drawing/2014/main" id="{16B50CFC-75F6-49E3-AF21-6122C06D4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872" y="3013995"/>
              <a:ext cx="1112773" cy="1043929"/>
            </a:xfrm>
            <a:prstGeom prst="rect">
              <a:avLst/>
            </a:prstGeom>
          </p:spPr>
        </p:pic>
        <p:sp>
          <p:nvSpPr>
            <p:cNvPr id="12" name="矢印: 右 11">
              <a:extLst>
                <a:ext uri="{FF2B5EF4-FFF2-40B4-BE49-F238E27FC236}">
                  <a16:creationId xmlns:a16="http://schemas.microsoft.com/office/drawing/2014/main" id="{C31F1A95-161B-4335-A90F-843F15CE1744}"/>
                </a:ext>
              </a:extLst>
            </p:cNvPr>
            <p:cNvSpPr/>
            <p:nvPr/>
          </p:nvSpPr>
          <p:spPr>
            <a:xfrm>
              <a:off x="3958379" y="3295047"/>
              <a:ext cx="612000" cy="4818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アイコン&#10;&#10;自動的に生成された説明">
              <a:extLst>
                <a:ext uri="{FF2B5EF4-FFF2-40B4-BE49-F238E27FC236}">
                  <a16:creationId xmlns:a16="http://schemas.microsoft.com/office/drawing/2014/main" id="{40394589-6062-444E-AC1B-AA95B3A92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215" y="2949994"/>
              <a:ext cx="723827" cy="1171930"/>
            </a:xfrm>
            <a:prstGeom prst="rect">
              <a:avLst/>
            </a:prstGeom>
          </p:spPr>
        </p:pic>
        <p:sp>
          <p:nvSpPr>
            <p:cNvPr id="14" name="矢印: 下カーブ 13">
              <a:extLst>
                <a:ext uri="{FF2B5EF4-FFF2-40B4-BE49-F238E27FC236}">
                  <a16:creationId xmlns:a16="http://schemas.microsoft.com/office/drawing/2014/main" id="{D0B81740-678E-44FB-879C-C7B8C6CF066E}"/>
                </a:ext>
              </a:extLst>
            </p:cNvPr>
            <p:cNvSpPr/>
            <p:nvPr/>
          </p:nvSpPr>
          <p:spPr>
            <a:xfrm>
              <a:off x="5573793" y="2396577"/>
              <a:ext cx="1925964" cy="658786"/>
            </a:xfrm>
            <a:prstGeom prst="curved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カーブ 14">
              <a:extLst>
                <a:ext uri="{FF2B5EF4-FFF2-40B4-BE49-F238E27FC236}">
                  <a16:creationId xmlns:a16="http://schemas.microsoft.com/office/drawing/2014/main" id="{3D37DC8D-2CE9-481F-B614-DC9F5F31B9FA}"/>
                </a:ext>
              </a:extLst>
            </p:cNvPr>
            <p:cNvSpPr/>
            <p:nvPr/>
          </p:nvSpPr>
          <p:spPr>
            <a:xfrm rot="10800000">
              <a:off x="5557013" y="4086709"/>
              <a:ext cx="1925964" cy="658786"/>
            </a:xfrm>
            <a:prstGeom prst="curved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 name="グループ化 2">
            <a:extLst>
              <a:ext uri="{FF2B5EF4-FFF2-40B4-BE49-F238E27FC236}">
                <a16:creationId xmlns:a16="http://schemas.microsoft.com/office/drawing/2014/main" id="{4A7CC28E-6DD9-4D65-996B-87A47AB0D927}"/>
              </a:ext>
            </a:extLst>
          </p:cNvPr>
          <p:cNvGrpSpPr/>
          <p:nvPr/>
        </p:nvGrpSpPr>
        <p:grpSpPr>
          <a:xfrm>
            <a:off x="6501467" y="4955492"/>
            <a:ext cx="3273251" cy="1743103"/>
            <a:chOff x="6501467" y="5034354"/>
            <a:chExt cx="3273251" cy="1743103"/>
          </a:xfrm>
        </p:grpSpPr>
        <p:pic>
          <p:nvPicPr>
            <p:cNvPr id="1026" name="Picture 2" descr="チャート画像">
              <a:extLst>
                <a:ext uri="{FF2B5EF4-FFF2-40B4-BE49-F238E27FC236}">
                  <a16:creationId xmlns:a16="http://schemas.microsoft.com/office/drawing/2014/main" id="{2F8E9E86-7519-45DD-A455-9D86BC57C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467" y="5034354"/>
              <a:ext cx="3273251" cy="1419261"/>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8DB57682-7581-4732-A32D-CCC9654A258F}"/>
                </a:ext>
              </a:extLst>
            </p:cNvPr>
            <p:cNvSpPr txBox="1"/>
            <p:nvPr/>
          </p:nvSpPr>
          <p:spPr>
            <a:xfrm>
              <a:off x="7068968" y="6469680"/>
              <a:ext cx="2138248" cy="307777"/>
            </a:xfrm>
            <a:prstGeom prst="rect">
              <a:avLst/>
            </a:prstGeom>
            <a:noFill/>
          </p:spPr>
          <p:txBody>
            <a:bodyPr wrap="square">
              <a:spAutoFit/>
            </a:bodyPr>
            <a:lstStyle/>
            <a:p>
              <a:pPr algn="ctr"/>
              <a:r>
                <a:rPr lang="ja-JP" altLang="en-US" sz="1400" dirty="0"/>
                <a:t>ここ</a:t>
              </a:r>
              <a:r>
                <a:rPr lang="en-US" altLang="ja-JP" sz="1400" dirty="0"/>
                <a:t>6</a:t>
              </a:r>
              <a:r>
                <a:rPr lang="ja-JP" altLang="en-US" sz="1400" dirty="0"/>
                <a:t>カ月の日経平均</a:t>
              </a:r>
            </a:p>
          </p:txBody>
        </p:sp>
      </p:grpSp>
      <p:sp>
        <p:nvSpPr>
          <p:cNvPr id="5" name="矢印: 上 4">
            <a:extLst>
              <a:ext uri="{FF2B5EF4-FFF2-40B4-BE49-F238E27FC236}">
                <a16:creationId xmlns:a16="http://schemas.microsoft.com/office/drawing/2014/main" id="{0E10B61A-7C70-4465-9A4D-6D928BE9A9BB}"/>
              </a:ext>
            </a:extLst>
          </p:cNvPr>
          <p:cNvSpPr/>
          <p:nvPr/>
        </p:nvSpPr>
        <p:spPr>
          <a:xfrm rot="3600000">
            <a:off x="9989387" y="4864976"/>
            <a:ext cx="201336" cy="61200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上 18">
            <a:extLst>
              <a:ext uri="{FF2B5EF4-FFF2-40B4-BE49-F238E27FC236}">
                <a16:creationId xmlns:a16="http://schemas.microsoft.com/office/drawing/2014/main" id="{5B3CFCF3-C7A3-4E04-BEDD-4543C88490E7}"/>
              </a:ext>
            </a:extLst>
          </p:cNvPr>
          <p:cNvSpPr/>
          <p:nvPr/>
        </p:nvSpPr>
        <p:spPr>
          <a:xfrm rot="7200000">
            <a:off x="9989387" y="5279132"/>
            <a:ext cx="201336" cy="61200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C1CF378-7806-4DB0-AFE4-8943240A9141}"/>
              </a:ext>
            </a:extLst>
          </p:cNvPr>
          <p:cNvSpPr/>
          <p:nvPr/>
        </p:nvSpPr>
        <p:spPr>
          <a:xfrm>
            <a:off x="10405393" y="4831418"/>
            <a:ext cx="584376" cy="104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ja-JP" altLang="en-US" sz="4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rPr>
              <a:t>？</a:t>
            </a:r>
            <a:endParaRPr kumimoji="1" lang="en-US" altLang="ja-JP" sz="4000" dirty="0">
              <a:solidFill>
                <a:schemeClr val="accent1"/>
              </a:solidFill>
              <a:latin typeface="Mgen+ 2c heavy" panose="020B0802020203020207" pitchFamily="50" charset="-128"/>
              <a:ea typeface="Mgen+ 2c heavy" panose="020B0802020203020207" pitchFamily="50" charset="-128"/>
              <a:cs typeface="Mgen+ 2c heavy" panose="020B0802020203020207" pitchFamily="50" charset="-128"/>
            </a:endParaRPr>
          </a:p>
        </p:txBody>
      </p:sp>
    </p:spTree>
    <p:extLst>
      <p:ext uri="{BB962C8B-B14F-4D97-AF65-F5344CB8AC3E}">
        <p14:creationId xmlns:p14="http://schemas.microsoft.com/office/powerpoint/2010/main" val="3366825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8B9F16-7D49-4250-854D-4412D1CD3AFB}"/>
              </a:ext>
            </a:extLst>
          </p:cNvPr>
          <p:cNvSpPr>
            <a:spLocks noGrp="1"/>
          </p:cNvSpPr>
          <p:nvPr>
            <p:ph type="title"/>
          </p:nvPr>
        </p:nvSpPr>
        <p:spPr/>
        <p:txBody>
          <a:bodyPr/>
          <a:lstStyle/>
          <a:p>
            <a:r>
              <a:rPr kumimoji="1" lang="en-US" altLang="ja-JP" dirty="0"/>
              <a:t>Reference</a:t>
            </a:r>
            <a:endParaRPr kumimoji="1" lang="ja-JP" altLang="en-US" dirty="0"/>
          </a:p>
        </p:txBody>
      </p:sp>
      <p:sp>
        <p:nvSpPr>
          <p:cNvPr id="3" name="コンテンツ プレースホルダー 2">
            <a:extLst>
              <a:ext uri="{FF2B5EF4-FFF2-40B4-BE49-F238E27FC236}">
                <a16:creationId xmlns:a16="http://schemas.microsoft.com/office/drawing/2014/main" id="{3E1D648F-87EC-4ADC-BF63-2ED6B6A494C0}"/>
              </a:ext>
            </a:extLst>
          </p:cNvPr>
          <p:cNvSpPr>
            <a:spLocks noGrp="1"/>
          </p:cNvSpPr>
          <p:nvPr>
            <p:ph idx="1"/>
          </p:nvPr>
        </p:nvSpPr>
        <p:spPr/>
        <p:txBody>
          <a:bodyPr/>
          <a:lstStyle/>
          <a:p>
            <a:pPr>
              <a:lnSpc>
                <a:spcPct val="100000"/>
              </a:lnSpc>
              <a:spcBef>
                <a:spcPts val="600"/>
              </a:spcBef>
            </a:pPr>
            <a:r>
              <a:rPr kumimoji="1" lang="en-US" altLang="ja-JP" sz="1100" dirty="0">
                <a:latin typeface="+mn-lt"/>
              </a:rPr>
              <a:t>Arnott, Robert D. and Harvey, Campbell R. and Markowitz, Harry, A </a:t>
            </a:r>
            <a:r>
              <a:rPr kumimoji="1" lang="en-US" altLang="ja-JP" sz="1100" dirty="0" err="1">
                <a:latin typeface="+mn-lt"/>
              </a:rPr>
              <a:t>Backtesting</a:t>
            </a:r>
            <a:r>
              <a:rPr kumimoji="1" lang="en-US" altLang="ja-JP" sz="1100" dirty="0">
                <a:latin typeface="+mn-lt"/>
              </a:rPr>
              <a:t> Protocol in the Era of Machine Learning (November 21, 2018). Available at SSRN: https://ssrn.com/abstract=3275654 or http://dx.doi.org/10.2139/ssrn.3275654</a:t>
            </a:r>
          </a:p>
          <a:p>
            <a:pPr>
              <a:lnSpc>
                <a:spcPct val="100000"/>
              </a:lnSpc>
              <a:spcBef>
                <a:spcPts val="600"/>
              </a:spcBef>
            </a:pPr>
            <a:r>
              <a:rPr kumimoji="1" lang="en-US" altLang="ja-JP" sz="1100" dirty="0" err="1">
                <a:latin typeface="+mn-lt"/>
              </a:rPr>
              <a:t>Gagan</a:t>
            </a:r>
            <a:r>
              <a:rPr kumimoji="1" lang="en-US" altLang="ja-JP" sz="1100" dirty="0">
                <a:latin typeface="+mn-lt"/>
              </a:rPr>
              <a:t> Bansal, </a:t>
            </a:r>
            <a:r>
              <a:rPr kumimoji="1" lang="en-US" altLang="ja-JP" sz="1100" dirty="0" err="1">
                <a:latin typeface="+mn-lt"/>
              </a:rPr>
              <a:t>Besmira</a:t>
            </a:r>
            <a:r>
              <a:rPr kumimoji="1" lang="en-US" altLang="ja-JP" sz="1100" dirty="0">
                <a:latin typeface="+mn-lt"/>
              </a:rPr>
              <a:t> </a:t>
            </a:r>
            <a:r>
              <a:rPr kumimoji="1" lang="en-US" altLang="ja-JP" sz="1100" dirty="0" err="1">
                <a:latin typeface="+mn-lt"/>
              </a:rPr>
              <a:t>Nushi</a:t>
            </a:r>
            <a:r>
              <a:rPr kumimoji="1" lang="en-US" altLang="ja-JP" sz="1100" dirty="0">
                <a:latin typeface="+mn-lt"/>
              </a:rPr>
              <a:t>, </a:t>
            </a:r>
            <a:r>
              <a:rPr kumimoji="1" lang="en-US" altLang="ja-JP" sz="1100" dirty="0" err="1">
                <a:latin typeface="+mn-lt"/>
              </a:rPr>
              <a:t>Ece</a:t>
            </a:r>
            <a:r>
              <a:rPr kumimoji="1" lang="en-US" altLang="ja-JP" sz="1100" dirty="0">
                <a:latin typeface="+mn-lt"/>
              </a:rPr>
              <a:t> Kamar, Walter S. </a:t>
            </a:r>
            <a:r>
              <a:rPr kumimoji="1" lang="en-US" altLang="ja-JP" sz="1100" dirty="0" err="1">
                <a:latin typeface="+mn-lt"/>
              </a:rPr>
              <a:t>Lasecki</a:t>
            </a:r>
            <a:r>
              <a:rPr kumimoji="1" lang="en-US" altLang="ja-JP" sz="1100" dirty="0">
                <a:latin typeface="+mn-lt"/>
              </a:rPr>
              <a:t>, Daniel S. Weld, Eric </a:t>
            </a:r>
            <a:r>
              <a:rPr kumimoji="1" lang="en-US" altLang="ja-JP" sz="1100" dirty="0" err="1">
                <a:latin typeface="+mn-lt"/>
              </a:rPr>
              <a:t>HorvitzIn</a:t>
            </a:r>
            <a:r>
              <a:rPr kumimoji="1" lang="en-US" altLang="ja-JP" sz="1100" dirty="0">
                <a:latin typeface="+mn-lt"/>
              </a:rPr>
              <a:t>. Beyond Accuracy: The Role of Mental Models in Human-AI Team Performance. In </a:t>
            </a:r>
            <a:r>
              <a:rPr kumimoji="1" lang="en-US" altLang="ja-JP" sz="1100" i="1" dirty="0">
                <a:latin typeface="+mn-lt"/>
              </a:rPr>
              <a:t>Proceedings of the AAAI Conference on Human Computation and Crowdsourcing</a:t>
            </a:r>
            <a:r>
              <a:rPr kumimoji="1" lang="en-US" altLang="ja-JP" sz="1100" dirty="0">
                <a:latin typeface="+mn-lt"/>
              </a:rPr>
              <a:t>, 2019.</a:t>
            </a:r>
            <a:endParaRPr kumimoji="1" lang="en-US" altLang="ja-JP" sz="1100" i="1" dirty="0">
              <a:latin typeface="+mn-lt"/>
            </a:endParaRPr>
          </a:p>
          <a:p>
            <a:pPr>
              <a:lnSpc>
                <a:spcPct val="100000"/>
              </a:lnSpc>
              <a:spcBef>
                <a:spcPts val="600"/>
              </a:spcBef>
            </a:pPr>
            <a:r>
              <a:rPr kumimoji="1" lang="en-US" altLang="ja-JP" sz="1100" dirty="0" err="1">
                <a:latin typeface="+mn-lt"/>
              </a:rPr>
              <a:t>Gagan</a:t>
            </a:r>
            <a:r>
              <a:rPr kumimoji="1" lang="en-US" altLang="ja-JP" sz="1100" dirty="0">
                <a:latin typeface="+mn-lt"/>
              </a:rPr>
              <a:t> Bansal, </a:t>
            </a:r>
            <a:r>
              <a:rPr kumimoji="1" lang="en-US" altLang="ja-JP" sz="1100" dirty="0" err="1">
                <a:latin typeface="+mn-lt"/>
              </a:rPr>
              <a:t>Besmira</a:t>
            </a:r>
            <a:r>
              <a:rPr kumimoji="1" lang="en-US" altLang="ja-JP" sz="1100" dirty="0">
                <a:latin typeface="+mn-lt"/>
              </a:rPr>
              <a:t> </a:t>
            </a:r>
            <a:r>
              <a:rPr kumimoji="1" lang="en-US" altLang="ja-JP" sz="1100" dirty="0" err="1">
                <a:latin typeface="+mn-lt"/>
              </a:rPr>
              <a:t>Nushi</a:t>
            </a:r>
            <a:r>
              <a:rPr kumimoji="1" lang="en-US" altLang="ja-JP" sz="1100" dirty="0">
                <a:latin typeface="+mn-lt"/>
              </a:rPr>
              <a:t>, </a:t>
            </a:r>
            <a:r>
              <a:rPr kumimoji="1" lang="en-US" altLang="ja-JP" sz="1100" dirty="0" err="1">
                <a:latin typeface="+mn-lt"/>
              </a:rPr>
              <a:t>Ece</a:t>
            </a:r>
            <a:r>
              <a:rPr kumimoji="1" lang="en-US" altLang="ja-JP" sz="1100" dirty="0">
                <a:latin typeface="+mn-lt"/>
              </a:rPr>
              <a:t> Kamar, Daniel S. Weld, Walter S. </a:t>
            </a:r>
            <a:r>
              <a:rPr kumimoji="1" lang="en-US" altLang="ja-JP" sz="1100" dirty="0" err="1">
                <a:latin typeface="+mn-lt"/>
              </a:rPr>
              <a:t>Lasecki</a:t>
            </a:r>
            <a:r>
              <a:rPr lang="en-US" altLang="ja-JP" sz="1100" dirty="0">
                <a:latin typeface="+mn-lt"/>
              </a:rPr>
              <a:t> and </a:t>
            </a:r>
            <a:r>
              <a:rPr kumimoji="1" lang="en-US" altLang="ja-JP" sz="1100" dirty="0">
                <a:latin typeface="+mn-lt"/>
              </a:rPr>
              <a:t>Eric Horvitz. Updates in Human-AI Teams: Understanding and Addressing the Performance/Compatibility Tradeoff. In </a:t>
            </a:r>
            <a:r>
              <a:rPr kumimoji="1" lang="en-US" altLang="ja-JP" sz="1100" i="1" dirty="0">
                <a:latin typeface="+mn-lt"/>
              </a:rPr>
              <a:t>AAAI</a:t>
            </a:r>
            <a:r>
              <a:rPr kumimoji="1" lang="en-US" altLang="ja-JP" sz="1100" dirty="0">
                <a:latin typeface="+mn-lt"/>
              </a:rPr>
              <a:t>, 2019.</a:t>
            </a:r>
          </a:p>
          <a:p>
            <a:pPr>
              <a:lnSpc>
                <a:spcPct val="100000"/>
              </a:lnSpc>
              <a:spcBef>
                <a:spcPts val="600"/>
              </a:spcBef>
            </a:pPr>
            <a:r>
              <a:rPr kumimoji="1" lang="en-US" altLang="ja-JP" sz="1100" dirty="0">
                <a:latin typeface="+mn-lt"/>
              </a:rPr>
              <a:t>Andrei </a:t>
            </a:r>
            <a:r>
              <a:rPr kumimoji="1" lang="en-US" altLang="ja-JP" sz="1100" dirty="0" err="1">
                <a:latin typeface="+mn-lt"/>
              </a:rPr>
              <a:t>Barbu</a:t>
            </a:r>
            <a:r>
              <a:rPr kumimoji="1" lang="en-US" altLang="ja-JP" sz="1100" dirty="0">
                <a:latin typeface="+mn-lt"/>
              </a:rPr>
              <a:t>, David Mayo, Julian </a:t>
            </a:r>
            <a:r>
              <a:rPr kumimoji="1" lang="en-US" altLang="ja-JP" sz="1100" dirty="0" err="1">
                <a:latin typeface="+mn-lt"/>
              </a:rPr>
              <a:t>Alverio</a:t>
            </a:r>
            <a:r>
              <a:rPr kumimoji="1" lang="en-US" altLang="ja-JP" sz="1100" dirty="0">
                <a:latin typeface="+mn-lt"/>
              </a:rPr>
              <a:t>, William Luo, Christopher Wang, Dan Gutfreund, Josh Tenenbaum, Boris Katz. </a:t>
            </a:r>
            <a:r>
              <a:rPr kumimoji="1" lang="en-US" altLang="ja-JP" sz="1100" dirty="0" err="1">
                <a:latin typeface="+mn-lt"/>
              </a:rPr>
              <a:t>ObjectNet</a:t>
            </a:r>
            <a:r>
              <a:rPr kumimoji="1" lang="en-US" altLang="ja-JP" sz="1100" dirty="0">
                <a:latin typeface="+mn-lt"/>
              </a:rPr>
              <a:t>: A large-scale bias-controlled dataset for pushing the limits of object recognition models. In </a:t>
            </a:r>
            <a:r>
              <a:rPr kumimoji="1" lang="en-US" altLang="ja-JP" sz="1100" i="1" dirty="0" err="1">
                <a:latin typeface="+mn-lt"/>
              </a:rPr>
              <a:t>NeurIPS</a:t>
            </a:r>
            <a:r>
              <a:rPr kumimoji="1" lang="en-US" altLang="ja-JP" sz="1100" dirty="0">
                <a:latin typeface="+mn-lt"/>
              </a:rPr>
              <a:t>, 2019.</a:t>
            </a:r>
          </a:p>
          <a:p>
            <a:pPr>
              <a:lnSpc>
                <a:spcPct val="100000"/>
              </a:lnSpc>
              <a:spcBef>
                <a:spcPts val="600"/>
              </a:spcBef>
            </a:pPr>
            <a:r>
              <a:rPr kumimoji="1" lang="en-US" altLang="ja-JP" sz="1100" dirty="0">
                <a:latin typeface="+mn-lt"/>
              </a:rPr>
              <a:t>A. </a:t>
            </a:r>
            <a:r>
              <a:rPr kumimoji="1" lang="en-US" altLang="ja-JP" sz="1100" dirty="0" err="1">
                <a:latin typeface="+mn-lt"/>
              </a:rPr>
              <a:t>D’Amour</a:t>
            </a:r>
            <a:r>
              <a:rPr kumimoji="1" lang="en-US" altLang="ja-JP" sz="1100" dirty="0">
                <a:latin typeface="+mn-lt"/>
              </a:rPr>
              <a:t>, K. Heller, D. Moldovan, B. </a:t>
            </a:r>
            <a:r>
              <a:rPr kumimoji="1" lang="en-US" altLang="ja-JP" sz="1100" dirty="0" err="1">
                <a:latin typeface="+mn-lt"/>
              </a:rPr>
              <a:t>Adlam</a:t>
            </a:r>
            <a:r>
              <a:rPr kumimoji="1" lang="en-US" altLang="ja-JP" sz="1100" dirty="0">
                <a:latin typeface="+mn-lt"/>
              </a:rPr>
              <a:t>, B. </a:t>
            </a:r>
            <a:r>
              <a:rPr kumimoji="1" lang="en-US" altLang="ja-JP" sz="1100" dirty="0" err="1">
                <a:latin typeface="+mn-lt"/>
              </a:rPr>
              <a:t>Alipanahi</a:t>
            </a:r>
            <a:r>
              <a:rPr kumimoji="1" lang="en-US" altLang="ja-JP" sz="1100" dirty="0">
                <a:latin typeface="+mn-lt"/>
              </a:rPr>
              <a:t>, A. </a:t>
            </a:r>
            <a:r>
              <a:rPr kumimoji="1" lang="en-US" altLang="ja-JP" sz="1100" dirty="0" err="1">
                <a:latin typeface="+mn-lt"/>
              </a:rPr>
              <a:t>Beutel</a:t>
            </a:r>
            <a:r>
              <a:rPr kumimoji="1" lang="en-US" altLang="ja-JP" sz="1100" dirty="0">
                <a:latin typeface="+mn-lt"/>
              </a:rPr>
              <a:t>, C. Chen, J. Deaton, J. Eisenstein, M. D. Hoffman, et al. </a:t>
            </a:r>
            <a:r>
              <a:rPr kumimoji="1" lang="en-US" altLang="ja-JP" sz="1100" dirty="0" err="1">
                <a:latin typeface="+mn-lt"/>
              </a:rPr>
              <a:t>Underspecification</a:t>
            </a:r>
            <a:r>
              <a:rPr kumimoji="1" lang="en-US" altLang="ja-JP" sz="1100" dirty="0">
                <a:latin typeface="+mn-lt"/>
              </a:rPr>
              <a:t> presents challenges for credibility in modern machine learning. </a:t>
            </a:r>
            <a:r>
              <a:rPr kumimoji="1" lang="en-US" altLang="ja-JP" sz="1100" i="1" dirty="0" err="1">
                <a:latin typeface="+mn-lt"/>
              </a:rPr>
              <a:t>arXiv</a:t>
            </a:r>
            <a:r>
              <a:rPr kumimoji="1" lang="en-US" altLang="ja-JP" sz="1100" i="1" dirty="0">
                <a:latin typeface="+mn-lt"/>
              </a:rPr>
              <a:t> preprint arXiv:2011.03395</a:t>
            </a:r>
            <a:r>
              <a:rPr kumimoji="1" lang="en-US" altLang="ja-JP" sz="1100" dirty="0">
                <a:latin typeface="+mn-lt"/>
              </a:rPr>
              <a:t>, 2020.</a:t>
            </a:r>
          </a:p>
          <a:p>
            <a:pPr>
              <a:lnSpc>
                <a:spcPct val="100000"/>
              </a:lnSpc>
              <a:spcBef>
                <a:spcPts val="600"/>
              </a:spcBef>
            </a:pPr>
            <a:r>
              <a:rPr kumimoji="1" lang="en-US" altLang="ja-JP" sz="1100" dirty="0">
                <a:latin typeface="+mn-lt"/>
              </a:rPr>
              <a:t>Dan </a:t>
            </a:r>
            <a:r>
              <a:rPr kumimoji="1" lang="en-US" altLang="ja-JP" sz="1100" dirty="0" err="1">
                <a:latin typeface="+mn-lt"/>
              </a:rPr>
              <a:t>Hendrycks</a:t>
            </a:r>
            <a:r>
              <a:rPr kumimoji="1" lang="en-US" altLang="ja-JP" sz="1100" dirty="0">
                <a:latin typeface="+mn-lt"/>
              </a:rPr>
              <a:t> and Thomas </a:t>
            </a:r>
            <a:r>
              <a:rPr kumimoji="1" lang="en-US" altLang="ja-JP" sz="1100" dirty="0" err="1">
                <a:latin typeface="+mn-lt"/>
              </a:rPr>
              <a:t>Dietterich</a:t>
            </a:r>
            <a:r>
              <a:rPr lang="en-US" altLang="ja-JP" sz="1100" dirty="0">
                <a:latin typeface="+mn-lt"/>
              </a:rPr>
              <a:t>. Benchmarking Neural Network Robustness to Common Corruptions and Perturbations. In </a:t>
            </a:r>
            <a:r>
              <a:rPr lang="en-US" altLang="ja-JP" sz="1100" i="1" dirty="0">
                <a:latin typeface="+mn-lt"/>
              </a:rPr>
              <a:t>ICLR</a:t>
            </a:r>
            <a:r>
              <a:rPr lang="en-US" altLang="ja-JP" sz="1100" dirty="0">
                <a:latin typeface="+mn-lt"/>
              </a:rPr>
              <a:t>, 2019.</a:t>
            </a:r>
            <a:endParaRPr kumimoji="1" lang="ja-JP" altLang="en-US" sz="1100" dirty="0">
              <a:latin typeface="+mn-lt"/>
            </a:endParaRPr>
          </a:p>
          <a:p>
            <a:pPr>
              <a:lnSpc>
                <a:spcPct val="100000"/>
              </a:lnSpc>
              <a:spcBef>
                <a:spcPts val="600"/>
              </a:spcBef>
            </a:pPr>
            <a:r>
              <a:rPr kumimoji="1" lang="en-US" altLang="ja-JP" sz="1100" dirty="0" err="1">
                <a:latin typeface="+mn-lt"/>
              </a:rPr>
              <a:t>Divyansh</a:t>
            </a:r>
            <a:r>
              <a:rPr kumimoji="1" lang="en-US" altLang="ja-JP" sz="1100" dirty="0">
                <a:latin typeface="+mn-lt"/>
              </a:rPr>
              <a:t> Kaushik, Eduard </a:t>
            </a:r>
            <a:r>
              <a:rPr kumimoji="1" lang="en-US" altLang="ja-JP" sz="1100" dirty="0" err="1">
                <a:latin typeface="+mn-lt"/>
              </a:rPr>
              <a:t>Hovy</a:t>
            </a:r>
            <a:r>
              <a:rPr kumimoji="1" lang="en-US" altLang="ja-JP" sz="1100" dirty="0">
                <a:latin typeface="+mn-lt"/>
              </a:rPr>
              <a:t>, Zachary Lipton. Learning The Difference That Makes A Difference With Counterfactually-Augmented Data. In </a:t>
            </a:r>
            <a:r>
              <a:rPr kumimoji="1" lang="en-US" altLang="ja-JP" sz="1100" i="1" dirty="0">
                <a:latin typeface="+mn-lt"/>
              </a:rPr>
              <a:t>ICLR</a:t>
            </a:r>
            <a:r>
              <a:rPr kumimoji="1" lang="en-US" altLang="ja-JP" sz="1100" dirty="0">
                <a:latin typeface="+mn-lt"/>
              </a:rPr>
              <a:t>, 2020.</a:t>
            </a:r>
          </a:p>
          <a:p>
            <a:pPr>
              <a:lnSpc>
                <a:spcPct val="100000"/>
              </a:lnSpc>
              <a:spcBef>
                <a:spcPts val="600"/>
              </a:spcBef>
            </a:pPr>
            <a:r>
              <a:rPr kumimoji="1" lang="en-US" altLang="ja-JP" sz="1100" dirty="0">
                <a:latin typeface="+mn-lt"/>
              </a:rPr>
              <a:t>Matt J. </a:t>
            </a:r>
            <a:r>
              <a:rPr kumimoji="1" lang="en-US" altLang="ja-JP" sz="1100" dirty="0" err="1">
                <a:latin typeface="+mn-lt"/>
              </a:rPr>
              <a:t>Kusner</a:t>
            </a:r>
            <a:r>
              <a:rPr kumimoji="1" lang="en-US" altLang="ja-JP" sz="1100" dirty="0">
                <a:latin typeface="+mn-lt"/>
              </a:rPr>
              <a:t>, Joshua Loftus, Chris Russell, Ricardo Silva. Counterfactual Fairness. In </a:t>
            </a:r>
            <a:r>
              <a:rPr kumimoji="1" lang="en-US" altLang="ja-JP" sz="1100" i="1" dirty="0" err="1">
                <a:latin typeface="+mn-lt"/>
              </a:rPr>
              <a:t>NeurIPS</a:t>
            </a:r>
            <a:r>
              <a:rPr lang="en-US" altLang="ja-JP" sz="1100" dirty="0">
                <a:latin typeface="+mn-lt"/>
              </a:rPr>
              <a:t>, 2017.</a:t>
            </a:r>
            <a:endParaRPr kumimoji="1" lang="en-US" altLang="ja-JP" sz="1100" dirty="0">
              <a:latin typeface="+mn-lt"/>
            </a:endParaRPr>
          </a:p>
          <a:p>
            <a:pPr>
              <a:lnSpc>
                <a:spcPct val="100000"/>
              </a:lnSpc>
              <a:spcBef>
                <a:spcPts val="600"/>
              </a:spcBef>
            </a:pPr>
            <a:r>
              <a:rPr kumimoji="1" lang="en-US" altLang="ja-JP" sz="1100" dirty="0">
                <a:latin typeface="+mn-lt"/>
              </a:rPr>
              <a:t>Vivian Lai and </a:t>
            </a:r>
            <a:r>
              <a:rPr kumimoji="1" lang="en-US" altLang="ja-JP" sz="1100" dirty="0" err="1">
                <a:latin typeface="+mn-lt"/>
              </a:rPr>
              <a:t>Chenhao</a:t>
            </a:r>
            <a:r>
              <a:rPr kumimoji="1" lang="en-US" altLang="ja-JP" sz="1100" dirty="0">
                <a:latin typeface="+mn-lt"/>
              </a:rPr>
              <a:t> Tan. On Human Predictions with Explanations and Predictions of Machine Learning Models: A Case Study on Deception Detection. In </a:t>
            </a:r>
            <a:r>
              <a:rPr kumimoji="1" lang="en-US" altLang="ja-JP" sz="1100" i="1" dirty="0" err="1">
                <a:latin typeface="+mn-lt"/>
              </a:rPr>
              <a:t>FAccT</a:t>
            </a:r>
            <a:r>
              <a:rPr kumimoji="1" lang="en-US" altLang="ja-JP" sz="1100" dirty="0">
                <a:latin typeface="+mn-lt"/>
              </a:rPr>
              <a:t>, 2019.</a:t>
            </a:r>
          </a:p>
          <a:p>
            <a:pPr>
              <a:lnSpc>
                <a:spcPct val="100000"/>
              </a:lnSpc>
              <a:spcBef>
                <a:spcPts val="600"/>
              </a:spcBef>
            </a:pPr>
            <a:r>
              <a:rPr kumimoji="1" lang="en-US" altLang="ja-JP" sz="1100" dirty="0">
                <a:latin typeface="+mn-lt"/>
              </a:rPr>
              <a:t>David Madras, </a:t>
            </a:r>
            <a:r>
              <a:rPr kumimoji="1" lang="en-US" altLang="ja-JP" sz="1100" dirty="0" err="1">
                <a:latin typeface="+mn-lt"/>
              </a:rPr>
              <a:t>Toniann</a:t>
            </a:r>
            <a:r>
              <a:rPr kumimoji="1" lang="en-US" altLang="ja-JP" sz="1100" dirty="0">
                <a:latin typeface="+mn-lt"/>
              </a:rPr>
              <a:t> </a:t>
            </a:r>
            <a:r>
              <a:rPr kumimoji="1" lang="en-US" altLang="ja-JP" sz="1100" dirty="0" err="1">
                <a:latin typeface="+mn-lt"/>
              </a:rPr>
              <a:t>Pitassi</a:t>
            </a:r>
            <a:r>
              <a:rPr kumimoji="1" lang="en-US" altLang="ja-JP" sz="1100" dirty="0">
                <a:latin typeface="+mn-lt"/>
              </a:rPr>
              <a:t> &amp; Richard </a:t>
            </a:r>
            <a:r>
              <a:rPr kumimoji="1" lang="en-US" altLang="ja-JP" sz="1100" dirty="0" err="1">
                <a:latin typeface="+mn-lt"/>
              </a:rPr>
              <a:t>Zemel</a:t>
            </a:r>
            <a:r>
              <a:rPr kumimoji="1" lang="en-US" altLang="ja-JP" sz="1100" dirty="0">
                <a:latin typeface="+mn-lt"/>
              </a:rPr>
              <a:t>. Predict Responsibly: Improving Fairness and Accuracy by Learning to Defer. In </a:t>
            </a:r>
            <a:r>
              <a:rPr kumimoji="1" lang="en-US" altLang="ja-JP" sz="1100" i="1" dirty="0" err="1">
                <a:latin typeface="+mn-lt"/>
              </a:rPr>
              <a:t>NeurIPS</a:t>
            </a:r>
            <a:r>
              <a:rPr kumimoji="1" lang="en-US" altLang="ja-JP" sz="1100" dirty="0">
                <a:latin typeface="+mn-lt"/>
              </a:rPr>
              <a:t>, 2018.</a:t>
            </a:r>
          </a:p>
          <a:p>
            <a:pPr>
              <a:lnSpc>
                <a:spcPct val="100000"/>
              </a:lnSpc>
              <a:spcBef>
                <a:spcPts val="600"/>
              </a:spcBef>
            </a:pPr>
            <a:r>
              <a:rPr kumimoji="1" lang="en-US" altLang="ja-JP" sz="1100" dirty="0">
                <a:latin typeface="+mn-lt"/>
              </a:rPr>
              <a:t>Hussein </a:t>
            </a:r>
            <a:r>
              <a:rPr kumimoji="1" lang="en-US" altLang="ja-JP" sz="1100" dirty="0" err="1">
                <a:latin typeface="+mn-lt"/>
              </a:rPr>
              <a:t>Mozannar</a:t>
            </a:r>
            <a:r>
              <a:rPr kumimoji="1" lang="en-US" altLang="ja-JP" sz="1100" dirty="0">
                <a:latin typeface="+mn-lt"/>
              </a:rPr>
              <a:t>, David Sontag. Consistent Estimators for Learning to Defer to an Expert. In </a:t>
            </a:r>
            <a:r>
              <a:rPr kumimoji="1" lang="en-US" altLang="ja-JP" sz="1100" i="1" dirty="0">
                <a:latin typeface="+mn-lt"/>
              </a:rPr>
              <a:t>ICML</a:t>
            </a:r>
            <a:r>
              <a:rPr kumimoji="1" lang="en-US" altLang="ja-JP" sz="1100" dirty="0">
                <a:latin typeface="+mn-lt"/>
              </a:rPr>
              <a:t>, 2020.</a:t>
            </a:r>
          </a:p>
          <a:p>
            <a:pPr>
              <a:lnSpc>
                <a:spcPct val="100000"/>
              </a:lnSpc>
              <a:spcBef>
                <a:spcPts val="600"/>
              </a:spcBef>
            </a:pPr>
            <a:r>
              <a:rPr kumimoji="1" lang="en-US" altLang="ja-JP" sz="1100" dirty="0">
                <a:latin typeface="+mn-lt"/>
              </a:rPr>
              <a:t>Luke </a:t>
            </a:r>
            <a:r>
              <a:rPr kumimoji="1" lang="en-US" altLang="ja-JP" sz="1100" dirty="0" err="1">
                <a:latin typeface="+mn-lt"/>
              </a:rPr>
              <a:t>Oakden</a:t>
            </a:r>
            <a:r>
              <a:rPr kumimoji="1" lang="en-US" altLang="ja-JP" sz="1100" dirty="0">
                <a:latin typeface="+mn-lt"/>
              </a:rPr>
              <a:t>-Rayner, Jared </a:t>
            </a:r>
            <a:r>
              <a:rPr kumimoji="1" lang="en-US" altLang="ja-JP" sz="1100" dirty="0" err="1">
                <a:latin typeface="+mn-lt"/>
              </a:rPr>
              <a:t>Dunnmon</a:t>
            </a:r>
            <a:r>
              <a:rPr kumimoji="1" lang="en-US" altLang="ja-JP" sz="1100" dirty="0">
                <a:latin typeface="+mn-lt"/>
              </a:rPr>
              <a:t>, Gustavo Carneiro, Christopher </a:t>
            </a:r>
            <a:r>
              <a:rPr kumimoji="1" lang="en-US" altLang="ja-JP" sz="1100" dirty="0" err="1">
                <a:latin typeface="+mn-lt"/>
              </a:rPr>
              <a:t>Ré</a:t>
            </a:r>
            <a:r>
              <a:rPr kumimoji="1" lang="en-US" altLang="ja-JP" sz="1100" dirty="0">
                <a:latin typeface="+mn-lt"/>
              </a:rPr>
              <a:t>. Hidden Stratification Causes Clinically Meaningful Failures in Machine Learning for Medical Imaging. In </a:t>
            </a:r>
            <a:r>
              <a:rPr kumimoji="1" lang="en-US" altLang="ja-JP" sz="1100" i="1" dirty="0">
                <a:latin typeface="+mn-lt"/>
              </a:rPr>
              <a:t>Machine Learning for Health (ML4H) at </a:t>
            </a:r>
            <a:r>
              <a:rPr kumimoji="1" lang="en-US" altLang="ja-JP" sz="1100" i="1" dirty="0" err="1">
                <a:latin typeface="+mn-lt"/>
              </a:rPr>
              <a:t>NeurIPS</a:t>
            </a:r>
            <a:r>
              <a:rPr kumimoji="1" lang="en-US" altLang="ja-JP" sz="1100" i="1" dirty="0">
                <a:latin typeface="+mn-lt"/>
              </a:rPr>
              <a:t>, </a:t>
            </a:r>
            <a:r>
              <a:rPr kumimoji="1" lang="en-US" altLang="ja-JP" sz="1100" dirty="0">
                <a:latin typeface="+mn-lt"/>
              </a:rPr>
              <a:t>2019.</a:t>
            </a:r>
          </a:p>
          <a:p>
            <a:pPr>
              <a:lnSpc>
                <a:spcPct val="100000"/>
              </a:lnSpc>
              <a:spcBef>
                <a:spcPts val="600"/>
              </a:spcBef>
            </a:pPr>
            <a:r>
              <a:rPr kumimoji="1" lang="pt-BR" altLang="ja-JP" sz="1100" dirty="0">
                <a:latin typeface="+mn-lt"/>
              </a:rPr>
              <a:t>Marco Tulio Ribeiro, Tongshuang Wu, Carlos Guestrin, Sameer Singh. </a:t>
            </a:r>
            <a:r>
              <a:rPr kumimoji="1" lang="en-US" altLang="ja-JP" sz="1100" dirty="0">
                <a:latin typeface="+mn-lt"/>
              </a:rPr>
              <a:t>Beyond Accuracy: Behavioral Testing of NLP Models with </a:t>
            </a:r>
            <a:r>
              <a:rPr kumimoji="1" lang="en-US" altLang="ja-JP" sz="1100" dirty="0" err="1">
                <a:latin typeface="+mn-lt"/>
              </a:rPr>
              <a:t>CheckList</a:t>
            </a:r>
            <a:r>
              <a:rPr kumimoji="1" lang="en-US" altLang="ja-JP" sz="1100" dirty="0">
                <a:latin typeface="+mn-lt"/>
              </a:rPr>
              <a:t>. In </a:t>
            </a:r>
            <a:r>
              <a:rPr kumimoji="1" lang="en-US" altLang="ja-JP" sz="1100" i="1" dirty="0">
                <a:latin typeface="+mn-lt"/>
              </a:rPr>
              <a:t>ACL</a:t>
            </a:r>
            <a:r>
              <a:rPr kumimoji="1" lang="en-US" altLang="ja-JP" sz="1100" dirty="0">
                <a:latin typeface="+mn-lt"/>
              </a:rPr>
              <a:t>, 2020.</a:t>
            </a:r>
          </a:p>
          <a:p>
            <a:pPr>
              <a:lnSpc>
                <a:spcPct val="100000"/>
              </a:lnSpc>
              <a:spcBef>
                <a:spcPts val="600"/>
              </a:spcBef>
            </a:pPr>
            <a:r>
              <a:rPr lang="ja-JP" altLang="en-US" sz="1100" dirty="0">
                <a:latin typeface="+mn-lt"/>
              </a:rPr>
              <a:t>池森 俊文</a:t>
            </a:r>
            <a:r>
              <a:rPr lang="en-US" altLang="ja-JP" sz="1100" dirty="0">
                <a:latin typeface="+mn-lt"/>
              </a:rPr>
              <a:t>. </a:t>
            </a:r>
            <a:r>
              <a:rPr lang="ja-JP" altLang="en-US" sz="1100" dirty="0">
                <a:latin typeface="+mn-lt"/>
              </a:rPr>
              <a:t>銀行経営のための数理的枠組み</a:t>
            </a:r>
            <a:r>
              <a:rPr lang="en-US" altLang="ja-JP" sz="1100" dirty="0">
                <a:latin typeface="+mn-lt"/>
              </a:rPr>
              <a:t>―</a:t>
            </a:r>
            <a:r>
              <a:rPr lang="ja-JP" altLang="en-US" sz="1100" dirty="0">
                <a:latin typeface="+mn-lt"/>
              </a:rPr>
              <a:t>金融リスクの制御</a:t>
            </a:r>
            <a:r>
              <a:rPr lang="en-US" altLang="ja-JP" sz="1100" dirty="0">
                <a:latin typeface="+mn-lt"/>
              </a:rPr>
              <a:t>. </a:t>
            </a:r>
            <a:r>
              <a:rPr lang="ja-JP" altLang="en-US" sz="1100" dirty="0">
                <a:latin typeface="+mn-lt"/>
              </a:rPr>
              <a:t>プログレス，</a:t>
            </a:r>
            <a:r>
              <a:rPr lang="en-US" altLang="ja-JP" sz="1100" dirty="0">
                <a:latin typeface="+mn-lt"/>
              </a:rPr>
              <a:t>2018.</a:t>
            </a:r>
          </a:p>
          <a:p>
            <a:pPr marL="0" indent="0">
              <a:lnSpc>
                <a:spcPct val="100000"/>
              </a:lnSpc>
              <a:spcBef>
                <a:spcPts val="600"/>
              </a:spcBef>
              <a:buNone/>
            </a:pPr>
            <a:endParaRPr lang="en-US" altLang="ja-JP" sz="1100" dirty="0">
              <a:latin typeface="+mn-lt"/>
            </a:endParaRPr>
          </a:p>
          <a:p>
            <a:pPr marL="0" indent="0">
              <a:lnSpc>
                <a:spcPct val="100000"/>
              </a:lnSpc>
              <a:spcBef>
                <a:spcPts val="600"/>
              </a:spcBef>
              <a:buNone/>
            </a:pPr>
            <a:r>
              <a:rPr lang="ja-JP" altLang="en-US" sz="1100" dirty="0">
                <a:latin typeface="+mn-lt"/>
              </a:rPr>
              <a:t>（拾ってきた画像）</a:t>
            </a:r>
            <a:endParaRPr kumimoji="1" lang="en-US" altLang="ja-JP" sz="1100" dirty="0">
              <a:latin typeface="+mn-lt"/>
            </a:endParaRPr>
          </a:p>
          <a:p>
            <a:pPr>
              <a:lnSpc>
                <a:spcPct val="100000"/>
              </a:lnSpc>
              <a:spcBef>
                <a:spcPts val="600"/>
              </a:spcBef>
            </a:pPr>
            <a:r>
              <a:rPr kumimoji="1" lang="en-US" altLang="ja-JP" sz="1100" dirty="0">
                <a:hlinkClick r:id="rId3"/>
              </a:rPr>
              <a:t>https://press.share-wis.com/german-hyperinflation</a:t>
            </a:r>
            <a:endParaRPr kumimoji="1" lang="en-US" altLang="ja-JP" sz="1100" dirty="0"/>
          </a:p>
          <a:p>
            <a:pPr>
              <a:lnSpc>
                <a:spcPct val="100000"/>
              </a:lnSpc>
              <a:spcBef>
                <a:spcPts val="600"/>
              </a:spcBef>
            </a:pPr>
            <a:r>
              <a:rPr kumimoji="1" lang="en-US" altLang="ja-JP" sz="1100" dirty="0">
                <a:hlinkClick r:id="rId4"/>
              </a:rPr>
              <a:t>https://buzzap.jp/news/20140324-cantury-old-animal-photography/</a:t>
            </a:r>
            <a:endParaRPr lang="en-US" altLang="ja-JP" sz="1100" dirty="0"/>
          </a:p>
          <a:p>
            <a:pPr>
              <a:lnSpc>
                <a:spcPct val="100000"/>
              </a:lnSpc>
              <a:spcBef>
                <a:spcPts val="600"/>
              </a:spcBef>
            </a:pPr>
            <a:endParaRPr kumimoji="1" lang="ja-JP" altLang="en-US" sz="1100" dirty="0"/>
          </a:p>
          <a:p>
            <a:pPr marL="0" indent="0">
              <a:lnSpc>
                <a:spcPct val="100000"/>
              </a:lnSpc>
              <a:spcBef>
                <a:spcPts val="600"/>
              </a:spcBef>
              <a:buNone/>
            </a:pPr>
            <a:endParaRPr kumimoji="1" lang="en-US" altLang="ja-JP" sz="1100" dirty="0">
              <a:latin typeface="+mn-lt"/>
            </a:endParaRPr>
          </a:p>
        </p:txBody>
      </p:sp>
      <p:sp>
        <p:nvSpPr>
          <p:cNvPr id="4" name="スライド番号プレースホルダー 3">
            <a:extLst>
              <a:ext uri="{FF2B5EF4-FFF2-40B4-BE49-F238E27FC236}">
                <a16:creationId xmlns:a16="http://schemas.microsoft.com/office/drawing/2014/main" id="{E5A8E044-80CF-48DF-B350-4287074B39EC}"/>
              </a:ext>
            </a:extLst>
          </p:cNvPr>
          <p:cNvSpPr>
            <a:spLocks noGrp="1"/>
          </p:cNvSpPr>
          <p:nvPr>
            <p:ph type="sldNum" sz="quarter" idx="12"/>
          </p:nvPr>
        </p:nvSpPr>
        <p:spPr/>
        <p:txBody>
          <a:bodyPr/>
          <a:lstStyle/>
          <a:p>
            <a:fld id="{FCEFF6DB-0D4D-4D2A-B40A-7B2D87546AB8}" type="slidenum">
              <a:rPr kumimoji="1" lang="ja-JP" altLang="en-US" smtClean="0"/>
              <a:pPr/>
              <a:t>31</a:t>
            </a:fld>
            <a:endParaRPr kumimoji="1" lang="ja-JP" altLang="en-US" dirty="0">
              <a:solidFill>
                <a:schemeClr val="tx1"/>
              </a:solidFill>
            </a:endParaRPr>
          </a:p>
        </p:txBody>
      </p:sp>
    </p:spTree>
    <p:extLst>
      <p:ext uri="{BB962C8B-B14F-4D97-AF65-F5344CB8AC3E}">
        <p14:creationId xmlns:p14="http://schemas.microsoft.com/office/powerpoint/2010/main" val="423612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4C8796-807B-4127-A9C4-B61B3B34A6A2}"/>
              </a:ext>
            </a:extLst>
          </p:cNvPr>
          <p:cNvSpPr>
            <a:spLocks noGrp="1"/>
          </p:cNvSpPr>
          <p:nvPr>
            <p:ph type="title"/>
          </p:nvPr>
        </p:nvSpPr>
        <p:spPr/>
        <p:txBody>
          <a:bodyPr/>
          <a:lstStyle/>
          <a:p>
            <a:r>
              <a:rPr kumimoji="1" lang="en-US" altLang="ja-JP" dirty="0" err="1"/>
              <a:t>FinML</a:t>
            </a:r>
            <a:r>
              <a:rPr kumimoji="1" lang="en-US" altLang="ja-JP" dirty="0"/>
              <a:t> </a:t>
            </a:r>
            <a:r>
              <a:rPr kumimoji="1" lang="ja-JP" altLang="en-US" dirty="0"/>
              <a:t>って？</a:t>
            </a:r>
          </a:p>
        </p:txBody>
      </p:sp>
      <p:sp>
        <p:nvSpPr>
          <p:cNvPr id="4" name="スライド番号プレースホルダー 3">
            <a:extLst>
              <a:ext uri="{FF2B5EF4-FFF2-40B4-BE49-F238E27FC236}">
                <a16:creationId xmlns:a16="http://schemas.microsoft.com/office/drawing/2014/main" id="{C4241B32-2034-4E95-8E1D-82014E372F83}"/>
              </a:ext>
            </a:extLst>
          </p:cNvPr>
          <p:cNvSpPr>
            <a:spLocks noGrp="1"/>
          </p:cNvSpPr>
          <p:nvPr>
            <p:ph type="sldNum" sz="quarter" idx="12"/>
          </p:nvPr>
        </p:nvSpPr>
        <p:spPr/>
        <p:txBody>
          <a:bodyPr/>
          <a:lstStyle/>
          <a:p>
            <a:fld id="{FCEFF6DB-0D4D-4D2A-B40A-7B2D87546AB8}" type="slidenum">
              <a:rPr kumimoji="1" lang="ja-JP" altLang="en-US" smtClean="0"/>
              <a:pPr/>
              <a:t>4</a:t>
            </a:fld>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7ABFB3FB-DDA4-441C-AB91-7A1D8FC19DED}"/>
              </a:ext>
            </a:extLst>
          </p:cNvPr>
          <p:cNvSpPr txBox="1"/>
          <p:nvPr/>
        </p:nvSpPr>
        <p:spPr>
          <a:xfrm>
            <a:off x="308150" y="1003896"/>
            <a:ext cx="11575701" cy="523220"/>
          </a:xfrm>
          <a:prstGeom prst="rect">
            <a:avLst/>
          </a:prstGeom>
          <a:noFill/>
        </p:spPr>
        <p:txBody>
          <a:bodyPr wrap="square">
            <a:spAutoFit/>
          </a:bodyPr>
          <a:lstStyle/>
          <a:p>
            <a:pPr algn="ctr"/>
            <a:r>
              <a:rPr lang="ja-JP" altLang="en-US" sz="2800" dirty="0">
                <a:latin typeface="Mgen+ 2c heavy" panose="020B0802020203020207" pitchFamily="50" charset="-128"/>
                <a:ea typeface="Mgen+ 2c heavy" panose="020B0802020203020207" pitchFamily="50" charset="-128"/>
                <a:cs typeface="Mgen+ 2c heavy" panose="020B0802020203020207" pitchFamily="50" charset="-128"/>
              </a:rPr>
              <a:t>金融への応用を中心に機械学習の研究・勉強・議論を行うグループ</a:t>
            </a:r>
          </a:p>
        </p:txBody>
      </p:sp>
      <p:pic>
        <p:nvPicPr>
          <p:cNvPr id="1026" name="Picture 2">
            <a:extLst>
              <a:ext uri="{FF2B5EF4-FFF2-40B4-BE49-F238E27FC236}">
                <a16:creationId xmlns:a16="http://schemas.microsoft.com/office/drawing/2014/main" id="{B002447A-847E-456B-8294-EE4678968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906" y="1695450"/>
            <a:ext cx="8106189" cy="44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0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09CD-1AC6-4A3C-B20B-142B307F44E3}"/>
              </a:ext>
            </a:extLst>
          </p:cNvPr>
          <p:cNvSpPr>
            <a:spLocks noGrp="1"/>
          </p:cNvSpPr>
          <p:nvPr>
            <p:ph type="title"/>
          </p:nvPr>
        </p:nvSpPr>
        <p:spPr/>
        <p:txBody>
          <a:bodyPr/>
          <a:lstStyle/>
          <a:p>
            <a:r>
              <a:rPr kumimoji="1" lang="ja-JP" altLang="en-US" dirty="0"/>
              <a:t>本日のテーマ</a:t>
            </a:r>
          </a:p>
        </p:txBody>
      </p:sp>
      <p:sp>
        <p:nvSpPr>
          <p:cNvPr id="4" name="スライド番号プレースホルダー 3">
            <a:extLst>
              <a:ext uri="{FF2B5EF4-FFF2-40B4-BE49-F238E27FC236}">
                <a16:creationId xmlns:a16="http://schemas.microsoft.com/office/drawing/2014/main" id="{26215F58-9E38-47A6-82E3-DD6B8FEFC886}"/>
              </a:ext>
            </a:extLst>
          </p:cNvPr>
          <p:cNvSpPr>
            <a:spLocks noGrp="1"/>
          </p:cNvSpPr>
          <p:nvPr>
            <p:ph type="sldNum" sz="quarter" idx="12"/>
          </p:nvPr>
        </p:nvSpPr>
        <p:spPr/>
        <p:txBody>
          <a:bodyPr/>
          <a:lstStyle/>
          <a:p>
            <a:fld id="{FCEFF6DB-0D4D-4D2A-B40A-7B2D87546AB8}" type="slidenum">
              <a:rPr kumimoji="1" lang="ja-JP" altLang="en-US" smtClean="0"/>
              <a:pPr/>
              <a:t>5</a:t>
            </a:fld>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578FEE25-E9F0-4627-9B7D-74CACB73C395}"/>
              </a:ext>
            </a:extLst>
          </p:cNvPr>
          <p:cNvSpPr/>
          <p:nvPr/>
        </p:nvSpPr>
        <p:spPr>
          <a:xfrm>
            <a:off x="1303176" y="2012209"/>
            <a:ext cx="9585648" cy="219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4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金融 </a:t>
            </a:r>
            <a:r>
              <a:rPr kumimoji="1" lang="en-US" altLang="ja-JP" sz="4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 </a:t>
            </a:r>
            <a:r>
              <a:rPr kumimoji="1" lang="ja-JP" altLang="en-US" sz="4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機械学習</a:t>
            </a:r>
            <a:r>
              <a:rPr kumimoji="1" lang="ja-JP" altLang="en-US" sz="4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の困難さのもとで</a:t>
            </a:r>
            <a:endParaRPr kumimoji="1" lang="en-US" altLang="ja-JP" sz="4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endParaRPr>
          </a:p>
          <a:p>
            <a:pPr algn="ctr">
              <a:lnSpc>
                <a:spcPct val="150000"/>
              </a:lnSpc>
            </a:pPr>
            <a:r>
              <a:rPr kumimoji="1" lang="ja-JP" altLang="en-US" sz="4400" dirty="0">
                <a:solidFill>
                  <a:schemeClr val="tx1"/>
                </a:solidFill>
                <a:latin typeface="Mgen+ 2c heavy" panose="020B0802020203020207" pitchFamily="50" charset="-128"/>
                <a:ea typeface="Mgen+ 2c heavy" panose="020B0802020203020207" pitchFamily="50" charset="-128"/>
                <a:cs typeface="Mgen+ 2c heavy" panose="020B0802020203020207" pitchFamily="50" charset="-128"/>
              </a:rPr>
              <a:t>求められる要請・品質とは？</a:t>
            </a:r>
          </a:p>
        </p:txBody>
      </p:sp>
    </p:spTree>
    <p:extLst>
      <p:ext uri="{BB962C8B-B14F-4D97-AF65-F5344CB8AC3E}">
        <p14:creationId xmlns:p14="http://schemas.microsoft.com/office/powerpoint/2010/main" val="3641393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DE924A-1EF3-47A3-A9FA-D1DD68F9F6D4}"/>
              </a:ext>
            </a:extLst>
          </p:cNvPr>
          <p:cNvSpPr>
            <a:spLocks noGrp="1"/>
          </p:cNvSpPr>
          <p:nvPr>
            <p:ph type="title"/>
          </p:nvPr>
        </p:nvSpPr>
        <p:spPr/>
        <p:txBody>
          <a:bodyPr/>
          <a:lstStyle/>
          <a:p>
            <a:r>
              <a:rPr lang="ja-JP" altLang="en-US" dirty="0"/>
              <a:t>金融 </a:t>
            </a:r>
            <a:r>
              <a:rPr lang="en-US" altLang="ja-JP" dirty="0"/>
              <a:t>× </a:t>
            </a:r>
            <a:r>
              <a:rPr lang="ja-JP" altLang="en-US" dirty="0"/>
              <a:t>機械学習 の困難さ</a:t>
            </a:r>
            <a:endParaRPr kumimoji="1" lang="ja-JP" altLang="en-US" dirty="0"/>
          </a:p>
        </p:txBody>
      </p:sp>
      <p:sp>
        <p:nvSpPr>
          <p:cNvPr id="4" name="スライド番号プレースホルダー 3">
            <a:extLst>
              <a:ext uri="{FF2B5EF4-FFF2-40B4-BE49-F238E27FC236}">
                <a16:creationId xmlns:a16="http://schemas.microsoft.com/office/drawing/2014/main" id="{DFABF0EF-B8AD-4F16-AF33-FBB5C8D4269C}"/>
              </a:ext>
            </a:extLst>
          </p:cNvPr>
          <p:cNvSpPr>
            <a:spLocks noGrp="1"/>
          </p:cNvSpPr>
          <p:nvPr>
            <p:ph type="sldNum" sz="quarter" idx="12"/>
          </p:nvPr>
        </p:nvSpPr>
        <p:spPr/>
        <p:txBody>
          <a:bodyPr/>
          <a:lstStyle/>
          <a:p>
            <a:fld id="{FCEFF6DB-0D4D-4D2A-B40A-7B2D87546AB8}" type="slidenum">
              <a:rPr kumimoji="1" lang="ja-JP" altLang="en-US" smtClean="0"/>
              <a:pPr/>
              <a:t>6</a:t>
            </a:fld>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A86FC5AB-5D89-4511-ACEE-FCDB50A979A6}"/>
              </a:ext>
            </a:extLst>
          </p:cNvPr>
          <p:cNvSpPr txBox="1"/>
          <p:nvPr/>
        </p:nvSpPr>
        <p:spPr>
          <a:xfrm>
            <a:off x="308149" y="1700964"/>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400" dirty="0">
                <a:latin typeface="+mj-ea"/>
                <a:ea typeface="+mj-ea"/>
                <a:cs typeface="Mgen+ 2c heavy" panose="020B0802020203020207" pitchFamily="50" charset="-128"/>
              </a:rPr>
              <a:t>メカニズムの複雑さ</a:t>
            </a:r>
            <a:endParaRPr kumimoji="1" lang="en-US" altLang="ja-JP" sz="2400" dirty="0">
              <a:latin typeface="+mj-ea"/>
              <a:ea typeface="+mj-ea"/>
              <a:cs typeface="Mgen+ 2c heavy" panose="020B0802020203020207" pitchFamily="50" charset="-128"/>
            </a:endParaRPr>
          </a:p>
        </p:txBody>
      </p:sp>
      <p:sp>
        <p:nvSpPr>
          <p:cNvPr id="9" name="テキスト ボックス 8">
            <a:extLst>
              <a:ext uri="{FF2B5EF4-FFF2-40B4-BE49-F238E27FC236}">
                <a16:creationId xmlns:a16="http://schemas.microsoft.com/office/drawing/2014/main" id="{75576375-1A69-4A4B-8560-B72050F1D28F}"/>
              </a:ext>
            </a:extLst>
          </p:cNvPr>
          <p:cNvSpPr txBox="1"/>
          <p:nvPr/>
        </p:nvSpPr>
        <p:spPr>
          <a:xfrm>
            <a:off x="4245743" y="1700965"/>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400" dirty="0"/>
              <a:t>データの少なさ</a:t>
            </a:r>
            <a:endParaRPr kumimoji="1" lang="en-US" altLang="ja-JP" sz="2400" dirty="0">
              <a:solidFill>
                <a:schemeClr val="tx1"/>
              </a:solidFill>
            </a:endParaRPr>
          </a:p>
        </p:txBody>
      </p:sp>
      <p:sp>
        <p:nvSpPr>
          <p:cNvPr id="10" name="テキスト ボックス 9">
            <a:extLst>
              <a:ext uri="{FF2B5EF4-FFF2-40B4-BE49-F238E27FC236}">
                <a16:creationId xmlns:a16="http://schemas.microsoft.com/office/drawing/2014/main" id="{E3175DB6-4EAD-45BC-8BFD-6FDC1514F75D}"/>
              </a:ext>
            </a:extLst>
          </p:cNvPr>
          <p:cNvSpPr txBox="1"/>
          <p:nvPr/>
        </p:nvSpPr>
        <p:spPr>
          <a:xfrm>
            <a:off x="8183337" y="1700964"/>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400" dirty="0">
                <a:solidFill>
                  <a:schemeClr val="tx1"/>
                </a:solidFill>
              </a:rPr>
              <a:t>非定常な分布</a:t>
            </a:r>
            <a:endParaRPr kumimoji="1" lang="en-US" altLang="ja-JP" sz="2400" dirty="0">
              <a:solidFill>
                <a:schemeClr val="tx1"/>
              </a:solidFill>
            </a:endParaRPr>
          </a:p>
        </p:txBody>
      </p:sp>
      <p:sp>
        <p:nvSpPr>
          <p:cNvPr id="24" name="テキスト ボックス 23">
            <a:extLst>
              <a:ext uri="{FF2B5EF4-FFF2-40B4-BE49-F238E27FC236}">
                <a16:creationId xmlns:a16="http://schemas.microsoft.com/office/drawing/2014/main" id="{BC571DC9-BF58-4B6D-B975-4EC84E4517D1}"/>
              </a:ext>
            </a:extLst>
          </p:cNvPr>
          <p:cNvSpPr txBox="1"/>
          <p:nvPr/>
        </p:nvSpPr>
        <p:spPr>
          <a:xfrm>
            <a:off x="308150" y="970644"/>
            <a:ext cx="11575701" cy="461665"/>
          </a:xfrm>
          <a:prstGeom prst="rect">
            <a:avLst/>
          </a:prstGeom>
          <a:noFill/>
        </p:spPr>
        <p:txBody>
          <a:bodyPr wrap="square">
            <a:spAutoFit/>
          </a:bodyPr>
          <a:lstStyle/>
          <a:p>
            <a:pPr algn="ctr"/>
            <a:r>
              <a:rPr lang="ja-JP" altLang="en-US" sz="2400" dirty="0">
                <a:latin typeface="+mj-ea"/>
                <a:ea typeface="+mj-ea"/>
                <a:cs typeface="Mgen+ 2c heavy" panose="020B0802020203020207" pitchFamily="50" charset="-128"/>
              </a:rPr>
              <a:t>「一般的な機械学習のタスク」と「金融で解きたい問題」のギャップ</a:t>
            </a:r>
            <a:endParaRPr lang="en-US" altLang="ja-JP" sz="2400" dirty="0">
              <a:latin typeface="+mj-ea"/>
              <a:ea typeface="+mj-ea"/>
              <a:cs typeface="Mgen+ 2c heavy" panose="020B0802020203020207" pitchFamily="50" charset="-128"/>
            </a:endParaRPr>
          </a:p>
        </p:txBody>
      </p:sp>
    </p:spTree>
    <p:extLst>
      <p:ext uri="{BB962C8B-B14F-4D97-AF65-F5344CB8AC3E}">
        <p14:creationId xmlns:p14="http://schemas.microsoft.com/office/powerpoint/2010/main" val="728083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四角形 2">
            <a:extLst>
              <a:ext uri="{FF2B5EF4-FFF2-40B4-BE49-F238E27FC236}">
                <a16:creationId xmlns:a16="http://schemas.microsoft.com/office/drawing/2014/main" id="{D97E9219-2178-4670-9D61-94C58FDF032B}"/>
              </a:ext>
            </a:extLst>
          </p:cNvPr>
          <p:cNvSpPr/>
          <p:nvPr/>
        </p:nvSpPr>
        <p:spPr>
          <a:xfrm>
            <a:off x="308149" y="2398032"/>
            <a:ext cx="11575701" cy="4039366"/>
          </a:xfrm>
          <a:prstGeom prst="wedgeRectCallout">
            <a:avLst>
              <a:gd name="adj1" fmla="val -32470"/>
              <a:gd name="adj2" fmla="val -5395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CDE924A-1EF3-47A3-A9FA-D1DD68F9F6D4}"/>
              </a:ext>
            </a:extLst>
          </p:cNvPr>
          <p:cNvSpPr>
            <a:spLocks noGrp="1"/>
          </p:cNvSpPr>
          <p:nvPr>
            <p:ph type="title"/>
          </p:nvPr>
        </p:nvSpPr>
        <p:spPr/>
        <p:txBody>
          <a:bodyPr/>
          <a:lstStyle/>
          <a:p>
            <a:r>
              <a:rPr lang="ja-JP" altLang="en-US" dirty="0"/>
              <a:t>金融 </a:t>
            </a:r>
            <a:r>
              <a:rPr lang="en-US" altLang="ja-JP" dirty="0"/>
              <a:t>× </a:t>
            </a:r>
            <a:r>
              <a:rPr lang="ja-JP" altLang="en-US" dirty="0"/>
              <a:t>機械学習 の困難さ</a:t>
            </a:r>
            <a:endParaRPr kumimoji="1" lang="ja-JP" altLang="en-US" dirty="0"/>
          </a:p>
        </p:txBody>
      </p:sp>
      <p:sp>
        <p:nvSpPr>
          <p:cNvPr id="4" name="スライド番号プレースホルダー 3">
            <a:extLst>
              <a:ext uri="{FF2B5EF4-FFF2-40B4-BE49-F238E27FC236}">
                <a16:creationId xmlns:a16="http://schemas.microsoft.com/office/drawing/2014/main" id="{DFABF0EF-B8AD-4F16-AF33-FBB5C8D4269C}"/>
              </a:ext>
            </a:extLst>
          </p:cNvPr>
          <p:cNvSpPr>
            <a:spLocks noGrp="1"/>
          </p:cNvSpPr>
          <p:nvPr>
            <p:ph type="sldNum" sz="quarter" idx="12"/>
          </p:nvPr>
        </p:nvSpPr>
        <p:spPr/>
        <p:txBody>
          <a:bodyPr/>
          <a:lstStyle/>
          <a:p>
            <a:fld id="{FCEFF6DB-0D4D-4D2A-B40A-7B2D87546AB8}" type="slidenum">
              <a:rPr kumimoji="1" lang="ja-JP" altLang="en-US" smtClean="0"/>
              <a:pPr/>
              <a:t>7</a:t>
            </a:fld>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A86FC5AB-5D89-4511-ACEE-FCDB50A979A6}"/>
              </a:ext>
            </a:extLst>
          </p:cNvPr>
          <p:cNvSpPr txBox="1"/>
          <p:nvPr/>
        </p:nvSpPr>
        <p:spPr>
          <a:xfrm>
            <a:off x="308149" y="1700964"/>
            <a:ext cx="3700514" cy="523220"/>
          </a:xfrm>
          <a:prstGeom prst="rect">
            <a:avLst/>
          </a:prstGeom>
          <a:solidFill>
            <a:schemeClr val="accent2">
              <a:lumMod val="20000"/>
              <a:lumOff val="80000"/>
            </a:schemeClr>
          </a:solidFill>
        </p:spPr>
        <p:txBody>
          <a:bodyPr wrap="square" anchor="ctr">
            <a:noAutofit/>
          </a:bodyPr>
          <a:lstStyle/>
          <a:p>
            <a:pPr algn="ctr"/>
            <a:r>
              <a:rPr kumimoji="1" lang="ja-JP" altLang="en-US" sz="2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メカニズムの複雑さ</a:t>
            </a:r>
            <a:endParaRPr kumimoji="1" lang="en-US" altLang="ja-JP" sz="2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9" name="テキスト ボックス 8">
            <a:extLst>
              <a:ext uri="{FF2B5EF4-FFF2-40B4-BE49-F238E27FC236}">
                <a16:creationId xmlns:a16="http://schemas.microsoft.com/office/drawing/2014/main" id="{75576375-1A69-4A4B-8560-B72050F1D28F}"/>
              </a:ext>
            </a:extLst>
          </p:cNvPr>
          <p:cNvSpPr txBox="1"/>
          <p:nvPr/>
        </p:nvSpPr>
        <p:spPr>
          <a:xfrm>
            <a:off x="4245743" y="1700965"/>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400" dirty="0"/>
              <a:t>データの少なさ</a:t>
            </a:r>
            <a:endParaRPr kumimoji="1" lang="en-US" altLang="ja-JP" sz="2400" dirty="0">
              <a:solidFill>
                <a:schemeClr val="tx1"/>
              </a:solidFill>
            </a:endParaRPr>
          </a:p>
        </p:txBody>
      </p:sp>
      <p:sp>
        <p:nvSpPr>
          <p:cNvPr id="10" name="テキスト ボックス 9">
            <a:extLst>
              <a:ext uri="{FF2B5EF4-FFF2-40B4-BE49-F238E27FC236}">
                <a16:creationId xmlns:a16="http://schemas.microsoft.com/office/drawing/2014/main" id="{E3175DB6-4EAD-45BC-8BFD-6FDC1514F75D}"/>
              </a:ext>
            </a:extLst>
          </p:cNvPr>
          <p:cNvSpPr txBox="1"/>
          <p:nvPr/>
        </p:nvSpPr>
        <p:spPr>
          <a:xfrm>
            <a:off x="8183337" y="1700964"/>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400" dirty="0">
                <a:solidFill>
                  <a:schemeClr val="tx1"/>
                </a:solidFill>
              </a:rPr>
              <a:t>非定常な分布</a:t>
            </a:r>
            <a:endParaRPr kumimoji="1" lang="en-US" altLang="ja-JP" sz="2400" dirty="0">
              <a:solidFill>
                <a:schemeClr val="tx1"/>
              </a:solidFill>
            </a:endParaRPr>
          </a:p>
        </p:txBody>
      </p:sp>
      <p:sp>
        <p:nvSpPr>
          <p:cNvPr id="15" name="テキスト ボックス 14">
            <a:extLst>
              <a:ext uri="{FF2B5EF4-FFF2-40B4-BE49-F238E27FC236}">
                <a16:creationId xmlns:a16="http://schemas.microsoft.com/office/drawing/2014/main" id="{964AE06E-572F-4744-BB4E-68096B45D668}"/>
              </a:ext>
            </a:extLst>
          </p:cNvPr>
          <p:cNvSpPr txBox="1"/>
          <p:nvPr/>
        </p:nvSpPr>
        <p:spPr>
          <a:xfrm>
            <a:off x="308149" y="2824887"/>
            <a:ext cx="11575701" cy="523220"/>
          </a:xfrm>
          <a:prstGeom prst="rect">
            <a:avLst/>
          </a:prstGeom>
          <a:noFill/>
        </p:spPr>
        <p:txBody>
          <a:bodyPr wrap="square">
            <a:spAutoFit/>
          </a:bodyPr>
          <a:lstStyle/>
          <a:p>
            <a:pPr algn="ctr"/>
            <a:r>
              <a:rPr lang="ja-JP" altLang="en-US" sz="2800" dirty="0">
                <a:latin typeface="Mgen+ 2c heavy" panose="020B0802020203020207" pitchFamily="50" charset="-128"/>
                <a:ea typeface="Mgen+ 2c heavy" panose="020B0802020203020207" pitchFamily="50" charset="-128"/>
                <a:cs typeface="Mgen+ 2c heavy" panose="020B0802020203020207" pitchFamily="50" charset="-128"/>
              </a:rPr>
              <a:t>「犬と猫の分類」↔「デフォルト予測」</a:t>
            </a:r>
          </a:p>
        </p:txBody>
      </p:sp>
      <p:grpSp>
        <p:nvGrpSpPr>
          <p:cNvPr id="5" name="グループ化 4">
            <a:extLst>
              <a:ext uri="{FF2B5EF4-FFF2-40B4-BE49-F238E27FC236}">
                <a16:creationId xmlns:a16="http://schemas.microsoft.com/office/drawing/2014/main" id="{35FB45AA-B1D8-431A-94E1-1CB0EA4CCC0B}"/>
              </a:ext>
            </a:extLst>
          </p:cNvPr>
          <p:cNvGrpSpPr/>
          <p:nvPr/>
        </p:nvGrpSpPr>
        <p:grpSpPr>
          <a:xfrm>
            <a:off x="2470878" y="3703603"/>
            <a:ext cx="2844072" cy="1894152"/>
            <a:chOff x="6618335" y="2358296"/>
            <a:chExt cx="2547162" cy="1696410"/>
          </a:xfrm>
        </p:grpSpPr>
        <p:pic>
          <p:nvPicPr>
            <p:cNvPr id="16" name="Picture 10" descr="フリー画像|動物写真|哺乳類|イヌ科|犬/イヌ|ミニチュアダックスフンド|猫/ネコ|">
              <a:extLst>
                <a:ext uri="{FF2B5EF4-FFF2-40B4-BE49-F238E27FC236}">
                  <a16:creationId xmlns:a16="http://schemas.microsoft.com/office/drawing/2014/main" id="{77D2AF5F-0E01-4777-B23B-2802794D0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35" y="2358296"/>
              <a:ext cx="2547162" cy="1696410"/>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651A28EE-1D2B-4236-B207-9657E637EA80}"/>
                </a:ext>
              </a:extLst>
            </p:cNvPr>
            <p:cNvSpPr txBox="1"/>
            <p:nvPr/>
          </p:nvSpPr>
          <p:spPr>
            <a:xfrm>
              <a:off x="6848272" y="3429000"/>
              <a:ext cx="476655" cy="369332"/>
            </a:xfrm>
            <a:prstGeom prst="rect">
              <a:avLst/>
            </a:prstGeom>
            <a:solidFill>
              <a:schemeClr val="tx1">
                <a:lumMod val="10000"/>
                <a:lumOff val="90000"/>
              </a:schemeClr>
            </a:solidFill>
          </p:spPr>
          <p:txBody>
            <a:bodyPr wrap="square" rtlCol="0">
              <a:spAutoFit/>
            </a:bodyPr>
            <a:lstStyle/>
            <a:p>
              <a:pPr algn="ctr"/>
              <a:r>
                <a:rPr kumimoji="1" lang="ja-JP" altLang="en-US" sz="2000" dirty="0"/>
                <a:t>犬</a:t>
              </a:r>
            </a:p>
          </p:txBody>
        </p:sp>
        <p:sp>
          <p:nvSpPr>
            <p:cNvPr id="18" name="テキスト ボックス 17">
              <a:extLst>
                <a:ext uri="{FF2B5EF4-FFF2-40B4-BE49-F238E27FC236}">
                  <a16:creationId xmlns:a16="http://schemas.microsoft.com/office/drawing/2014/main" id="{FDE74FB6-C208-4363-85CE-A4CBA9D86F3C}"/>
                </a:ext>
              </a:extLst>
            </p:cNvPr>
            <p:cNvSpPr txBox="1"/>
            <p:nvPr/>
          </p:nvSpPr>
          <p:spPr>
            <a:xfrm>
              <a:off x="7554864" y="3147551"/>
              <a:ext cx="476655" cy="369332"/>
            </a:xfrm>
            <a:prstGeom prst="rect">
              <a:avLst/>
            </a:prstGeom>
            <a:solidFill>
              <a:schemeClr val="tx1">
                <a:lumMod val="10000"/>
                <a:lumOff val="90000"/>
              </a:schemeClr>
            </a:solidFill>
          </p:spPr>
          <p:txBody>
            <a:bodyPr wrap="square" rtlCol="0">
              <a:spAutoFit/>
            </a:bodyPr>
            <a:lstStyle/>
            <a:p>
              <a:pPr algn="ctr"/>
              <a:r>
                <a:rPr kumimoji="1" lang="ja-JP" altLang="en-US" sz="2000" dirty="0"/>
                <a:t>猫</a:t>
              </a:r>
            </a:p>
          </p:txBody>
        </p:sp>
        <p:sp>
          <p:nvSpPr>
            <p:cNvPr id="19" name="テキスト ボックス 18">
              <a:extLst>
                <a:ext uri="{FF2B5EF4-FFF2-40B4-BE49-F238E27FC236}">
                  <a16:creationId xmlns:a16="http://schemas.microsoft.com/office/drawing/2014/main" id="{62810595-67B0-4E21-8D3C-671562B81730}"/>
                </a:ext>
              </a:extLst>
            </p:cNvPr>
            <p:cNvSpPr txBox="1"/>
            <p:nvPr/>
          </p:nvSpPr>
          <p:spPr>
            <a:xfrm>
              <a:off x="8261456" y="3351293"/>
              <a:ext cx="476655" cy="369332"/>
            </a:xfrm>
            <a:prstGeom prst="rect">
              <a:avLst/>
            </a:prstGeom>
            <a:solidFill>
              <a:schemeClr val="tx1">
                <a:lumMod val="10000"/>
                <a:lumOff val="90000"/>
              </a:schemeClr>
            </a:solidFill>
          </p:spPr>
          <p:txBody>
            <a:bodyPr wrap="square" rtlCol="0">
              <a:spAutoFit/>
            </a:bodyPr>
            <a:lstStyle/>
            <a:p>
              <a:pPr algn="ctr"/>
              <a:r>
                <a:rPr kumimoji="1" lang="ja-JP" altLang="en-US" sz="2000" dirty="0"/>
                <a:t>犬</a:t>
              </a:r>
            </a:p>
          </p:txBody>
        </p:sp>
      </p:grpSp>
      <p:graphicFrame>
        <p:nvGraphicFramePr>
          <p:cNvPr id="20" name="表 9">
            <a:extLst>
              <a:ext uri="{FF2B5EF4-FFF2-40B4-BE49-F238E27FC236}">
                <a16:creationId xmlns:a16="http://schemas.microsoft.com/office/drawing/2014/main" id="{6B1AA784-1AB8-477E-8765-7D560021037A}"/>
              </a:ext>
            </a:extLst>
          </p:cNvPr>
          <p:cNvGraphicFramePr>
            <a:graphicFrameLocks noGrp="1"/>
          </p:cNvGraphicFramePr>
          <p:nvPr/>
        </p:nvGraphicFramePr>
        <p:xfrm>
          <a:off x="6713545" y="3793965"/>
          <a:ext cx="2962086" cy="1363070"/>
        </p:xfrm>
        <a:graphic>
          <a:graphicData uri="http://schemas.openxmlformats.org/drawingml/2006/table">
            <a:tbl>
              <a:tblPr>
                <a:tableStyleId>{5C22544A-7EE6-4342-B048-85BDC9FD1C3A}</a:tableStyleId>
              </a:tblPr>
              <a:tblGrid>
                <a:gridCol w="1481043">
                  <a:extLst>
                    <a:ext uri="{9D8B030D-6E8A-4147-A177-3AD203B41FA5}">
                      <a16:colId xmlns:a16="http://schemas.microsoft.com/office/drawing/2014/main" val="144820052"/>
                    </a:ext>
                  </a:extLst>
                </a:gridCol>
                <a:gridCol w="1481043">
                  <a:extLst>
                    <a:ext uri="{9D8B030D-6E8A-4147-A177-3AD203B41FA5}">
                      <a16:colId xmlns:a16="http://schemas.microsoft.com/office/drawing/2014/main" val="226543826"/>
                    </a:ext>
                  </a:extLst>
                </a:gridCol>
              </a:tblGrid>
              <a:tr h="681535">
                <a:tc rowSpan="2">
                  <a:txBody>
                    <a:bodyPr/>
                    <a:lstStyle/>
                    <a:p>
                      <a:pPr algn="ctr"/>
                      <a:r>
                        <a:rPr kumimoji="1" lang="ja-JP" altLang="en-US" sz="2000" b="0" dirty="0">
                          <a:solidFill>
                            <a:schemeClr val="accent1"/>
                          </a:solidFill>
                        </a:rPr>
                        <a:t>資産</a:t>
                      </a:r>
                      <a:endParaRPr kumimoji="1" lang="en-US" altLang="ja-JP" sz="2000" b="0" dirty="0">
                        <a:solidFill>
                          <a:schemeClr val="accent1"/>
                        </a:solidFill>
                      </a:endParaRPr>
                    </a:p>
                    <a:p>
                      <a:pPr algn="ctr"/>
                      <a:r>
                        <a:rPr kumimoji="1" lang="en-US" altLang="ja-JP" sz="2000" b="0" dirty="0">
                          <a:solidFill>
                            <a:schemeClr val="accent1"/>
                          </a:solidFill>
                        </a:rPr>
                        <a:t>100</a:t>
                      </a:r>
                      <a:endParaRPr kumimoji="1" lang="ja-JP" altLang="en-US" sz="2000" b="0" dirty="0">
                        <a:solidFill>
                          <a:schemeClr val="accent1"/>
                        </a:solidFill>
                      </a:endParaRPr>
                    </a:p>
                  </a:txBody>
                  <a:tcPr marL="109861" marR="109861" marT="54930" marB="54930" anchor="ctr">
                    <a:solidFill>
                      <a:schemeClr val="accent1">
                        <a:lumMod val="20000"/>
                        <a:lumOff val="80000"/>
                      </a:schemeClr>
                    </a:solidFill>
                  </a:tcPr>
                </a:tc>
                <a:tc>
                  <a:txBody>
                    <a:bodyPr/>
                    <a:lstStyle/>
                    <a:p>
                      <a:pPr algn="ctr"/>
                      <a:r>
                        <a:rPr kumimoji="1" lang="ja-JP" altLang="en-US" sz="2000" b="0" dirty="0">
                          <a:solidFill>
                            <a:schemeClr val="accent1"/>
                          </a:solidFill>
                        </a:rPr>
                        <a:t>負債 </a:t>
                      </a:r>
                      <a:r>
                        <a:rPr kumimoji="1" lang="en-US" altLang="ja-JP" sz="2000" b="0" dirty="0">
                          <a:solidFill>
                            <a:schemeClr val="accent1"/>
                          </a:solidFill>
                        </a:rPr>
                        <a:t>50</a:t>
                      </a:r>
                      <a:endParaRPr kumimoji="1" lang="ja-JP" altLang="en-US" sz="2000" b="0" dirty="0">
                        <a:solidFill>
                          <a:schemeClr val="accent1"/>
                        </a:solidFill>
                      </a:endParaRPr>
                    </a:p>
                  </a:txBody>
                  <a:tcPr marL="109861" marR="109861" marT="54930" marB="54930" anchor="ctr">
                    <a:solidFill>
                      <a:schemeClr val="accent1">
                        <a:lumMod val="20000"/>
                        <a:lumOff val="80000"/>
                      </a:schemeClr>
                    </a:solidFill>
                  </a:tcPr>
                </a:tc>
                <a:extLst>
                  <a:ext uri="{0D108BD9-81ED-4DB2-BD59-A6C34878D82A}">
                    <a16:rowId xmlns:a16="http://schemas.microsoft.com/office/drawing/2014/main" val="3871497406"/>
                  </a:ext>
                </a:extLst>
              </a:tr>
              <a:tr h="681535">
                <a:tc vMerge="1">
                  <a:txBody>
                    <a:bodyPr/>
                    <a:lstStyle/>
                    <a:p>
                      <a:endParaRPr kumimoji="1" lang="ja-JP" altLang="en-US" dirty="0"/>
                    </a:p>
                  </a:txBody>
                  <a:tcPr/>
                </a:tc>
                <a:tc>
                  <a:txBody>
                    <a:bodyPr/>
                    <a:lstStyle/>
                    <a:p>
                      <a:pPr algn="ctr"/>
                      <a:r>
                        <a:rPr kumimoji="1" lang="ja-JP" altLang="en-US" sz="2000" b="0" dirty="0">
                          <a:solidFill>
                            <a:schemeClr val="accent1"/>
                          </a:solidFill>
                        </a:rPr>
                        <a:t>純資産 </a:t>
                      </a:r>
                      <a:r>
                        <a:rPr kumimoji="1" lang="en-US" altLang="ja-JP" sz="2000" b="0" dirty="0">
                          <a:solidFill>
                            <a:schemeClr val="accent1"/>
                          </a:solidFill>
                        </a:rPr>
                        <a:t>50</a:t>
                      </a:r>
                      <a:endParaRPr kumimoji="1" lang="ja-JP" altLang="en-US" sz="2000" b="0" dirty="0">
                        <a:solidFill>
                          <a:schemeClr val="accent1"/>
                        </a:solidFill>
                      </a:endParaRPr>
                    </a:p>
                  </a:txBody>
                  <a:tcPr marL="109861" marR="109861" marT="54930" marB="54930" anchor="ctr">
                    <a:solidFill>
                      <a:schemeClr val="accent1">
                        <a:lumMod val="20000"/>
                        <a:lumOff val="80000"/>
                      </a:schemeClr>
                    </a:solidFill>
                  </a:tcPr>
                </a:tc>
                <a:extLst>
                  <a:ext uri="{0D108BD9-81ED-4DB2-BD59-A6C34878D82A}">
                    <a16:rowId xmlns:a16="http://schemas.microsoft.com/office/drawing/2014/main" val="1142600045"/>
                  </a:ext>
                </a:extLst>
              </a:tr>
            </a:tbl>
          </a:graphicData>
        </a:graphic>
      </p:graphicFrame>
      <p:sp>
        <p:nvSpPr>
          <p:cNvPr id="21" name="テキスト ボックス 20">
            <a:extLst>
              <a:ext uri="{FF2B5EF4-FFF2-40B4-BE49-F238E27FC236}">
                <a16:creationId xmlns:a16="http://schemas.microsoft.com/office/drawing/2014/main" id="{BD941B05-005E-4ACB-BD96-B2923D827688}"/>
              </a:ext>
            </a:extLst>
          </p:cNvPr>
          <p:cNvSpPr txBox="1"/>
          <p:nvPr/>
        </p:nvSpPr>
        <p:spPr>
          <a:xfrm>
            <a:off x="6702294" y="5244610"/>
            <a:ext cx="2962086" cy="400110"/>
          </a:xfrm>
          <a:prstGeom prst="rect">
            <a:avLst/>
          </a:prstGeom>
          <a:noFill/>
        </p:spPr>
        <p:txBody>
          <a:bodyPr wrap="square" rtlCol="0">
            <a:spAutoFit/>
          </a:bodyPr>
          <a:lstStyle/>
          <a:p>
            <a:pPr algn="ctr"/>
            <a:r>
              <a:rPr kumimoji="1" lang="ja-JP" altLang="en-US" sz="2000" dirty="0"/>
              <a:t>デフォルトする</a:t>
            </a:r>
            <a:r>
              <a:rPr kumimoji="1" lang="en-US" altLang="ja-JP" sz="2000" dirty="0"/>
              <a:t>…</a:t>
            </a:r>
            <a:r>
              <a:rPr kumimoji="1" lang="ja-JP" altLang="en-US" sz="2000" dirty="0"/>
              <a:t>？</a:t>
            </a:r>
          </a:p>
        </p:txBody>
      </p:sp>
      <p:sp>
        <p:nvSpPr>
          <p:cNvPr id="22" name="テキスト ボックス 21">
            <a:extLst>
              <a:ext uri="{FF2B5EF4-FFF2-40B4-BE49-F238E27FC236}">
                <a16:creationId xmlns:a16="http://schemas.microsoft.com/office/drawing/2014/main" id="{F7A54BEE-470E-45A3-A7FC-E2AF54E64F40}"/>
              </a:ext>
            </a:extLst>
          </p:cNvPr>
          <p:cNvSpPr txBox="1"/>
          <p:nvPr/>
        </p:nvSpPr>
        <p:spPr>
          <a:xfrm>
            <a:off x="308149" y="6471982"/>
            <a:ext cx="6540123" cy="307777"/>
          </a:xfrm>
          <a:prstGeom prst="rect">
            <a:avLst/>
          </a:prstGeom>
          <a:noFill/>
        </p:spPr>
        <p:txBody>
          <a:bodyPr wrap="square" rtlCol="0">
            <a:spAutoFit/>
          </a:bodyPr>
          <a:lstStyle/>
          <a:p>
            <a:r>
              <a:rPr kumimoji="1" lang="en-US" altLang="ja-JP" sz="1400" dirty="0"/>
              <a:t>※</a:t>
            </a:r>
            <a:r>
              <a:rPr kumimoji="1" lang="ja-JP" altLang="en-US" sz="1400" dirty="0"/>
              <a:t>今日の多くの話は信用スコアリングを念頭に置いています</a:t>
            </a:r>
          </a:p>
        </p:txBody>
      </p:sp>
      <p:sp>
        <p:nvSpPr>
          <p:cNvPr id="24" name="テキスト ボックス 23">
            <a:extLst>
              <a:ext uri="{FF2B5EF4-FFF2-40B4-BE49-F238E27FC236}">
                <a16:creationId xmlns:a16="http://schemas.microsoft.com/office/drawing/2014/main" id="{BC571DC9-BF58-4B6D-B975-4EC84E4517D1}"/>
              </a:ext>
            </a:extLst>
          </p:cNvPr>
          <p:cNvSpPr txBox="1"/>
          <p:nvPr/>
        </p:nvSpPr>
        <p:spPr>
          <a:xfrm>
            <a:off x="308150" y="970644"/>
            <a:ext cx="11575701" cy="461665"/>
          </a:xfrm>
          <a:prstGeom prst="rect">
            <a:avLst/>
          </a:prstGeom>
          <a:noFill/>
        </p:spPr>
        <p:txBody>
          <a:bodyPr wrap="square">
            <a:spAutoFit/>
          </a:bodyPr>
          <a:lstStyle/>
          <a:p>
            <a:pPr algn="ctr"/>
            <a:r>
              <a:rPr lang="ja-JP" altLang="en-US" sz="2400" dirty="0">
                <a:latin typeface="+mj-ea"/>
                <a:ea typeface="+mj-ea"/>
                <a:cs typeface="Mgen+ 2c heavy" panose="020B0802020203020207" pitchFamily="50" charset="-128"/>
              </a:rPr>
              <a:t>「一般的な機械学習のタスク」と「金融で解きたい問題」のギャップ</a:t>
            </a:r>
            <a:endParaRPr lang="en-US" altLang="ja-JP" sz="2400" dirty="0">
              <a:latin typeface="+mj-ea"/>
              <a:ea typeface="+mj-ea"/>
              <a:cs typeface="Mgen+ 2c heavy" panose="020B0802020203020207" pitchFamily="50" charset="-128"/>
            </a:endParaRPr>
          </a:p>
        </p:txBody>
      </p:sp>
    </p:spTree>
    <p:extLst>
      <p:ext uri="{BB962C8B-B14F-4D97-AF65-F5344CB8AC3E}">
        <p14:creationId xmlns:p14="http://schemas.microsoft.com/office/powerpoint/2010/main" val="3532710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四角形 2">
            <a:extLst>
              <a:ext uri="{FF2B5EF4-FFF2-40B4-BE49-F238E27FC236}">
                <a16:creationId xmlns:a16="http://schemas.microsoft.com/office/drawing/2014/main" id="{D97E9219-2178-4670-9D61-94C58FDF032B}"/>
              </a:ext>
            </a:extLst>
          </p:cNvPr>
          <p:cNvSpPr/>
          <p:nvPr/>
        </p:nvSpPr>
        <p:spPr>
          <a:xfrm>
            <a:off x="308149" y="2398032"/>
            <a:ext cx="11575701" cy="4039366"/>
          </a:xfrm>
          <a:prstGeom prst="wedgeRectCallout">
            <a:avLst>
              <a:gd name="adj1" fmla="val -160"/>
              <a:gd name="adj2" fmla="val -537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CDE924A-1EF3-47A3-A9FA-D1DD68F9F6D4}"/>
              </a:ext>
            </a:extLst>
          </p:cNvPr>
          <p:cNvSpPr>
            <a:spLocks noGrp="1"/>
          </p:cNvSpPr>
          <p:nvPr>
            <p:ph type="title"/>
          </p:nvPr>
        </p:nvSpPr>
        <p:spPr/>
        <p:txBody>
          <a:bodyPr/>
          <a:lstStyle/>
          <a:p>
            <a:r>
              <a:rPr lang="ja-JP" altLang="en-US" dirty="0"/>
              <a:t>金融 </a:t>
            </a:r>
            <a:r>
              <a:rPr lang="en-US" altLang="ja-JP" dirty="0"/>
              <a:t>× </a:t>
            </a:r>
            <a:r>
              <a:rPr lang="ja-JP" altLang="en-US" dirty="0"/>
              <a:t>機械学習 の困難さ</a:t>
            </a:r>
            <a:endParaRPr kumimoji="1" lang="ja-JP" altLang="en-US" dirty="0"/>
          </a:p>
        </p:txBody>
      </p:sp>
      <p:sp>
        <p:nvSpPr>
          <p:cNvPr id="4" name="スライド番号プレースホルダー 3">
            <a:extLst>
              <a:ext uri="{FF2B5EF4-FFF2-40B4-BE49-F238E27FC236}">
                <a16:creationId xmlns:a16="http://schemas.microsoft.com/office/drawing/2014/main" id="{DFABF0EF-B8AD-4F16-AF33-FBB5C8D4269C}"/>
              </a:ext>
            </a:extLst>
          </p:cNvPr>
          <p:cNvSpPr>
            <a:spLocks noGrp="1"/>
          </p:cNvSpPr>
          <p:nvPr>
            <p:ph type="sldNum" sz="quarter" idx="12"/>
          </p:nvPr>
        </p:nvSpPr>
        <p:spPr/>
        <p:txBody>
          <a:bodyPr/>
          <a:lstStyle/>
          <a:p>
            <a:fld id="{FCEFF6DB-0D4D-4D2A-B40A-7B2D87546AB8}" type="slidenum">
              <a:rPr kumimoji="1" lang="ja-JP" altLang="en-US" smtClean="0"/>
              <a:pPr/>
              <a:t>8</a:t>
            </a:fld>
            <a:endParaRPr kumimoji="1" lang="ja-JP" altLang="en-US" dirty="0">
              <a:solidFill>
                <a:schemeClr val="tx1"/>
              </a:solidFill>
            </a:endParaRPr>
          </a:p>
        </p:txBody>
      </p:sp>
      <p:sp>
        <p:nvSpPr>
          <p:cNvPr id="10" name="テキスト ボックス 9">
            <a:extLst>
              <a:ext uri="{FF2B5EF4-FFF2-40B4-BE49-F238E27FC236}">
                <a16:creationId xmlns:a16="http://schemas.microsoft.com/office/drawing/2014/main" id="{E3175DB6-4EAD-45BC-8BFD-6FDC1514F75D}"/>
              </a:ext>
            </a:extLst>
          </p:cNvPr>
          <p:cNvSpPr txBox="1"/>
          <p:nvPr/>
        </p:nvSpPr>
        <p:spPr>
          <a:xfrm>
            <a:off x="8183337" y="1700964"/>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400" dirty="0">
                <a:solidFill>
                  <a:schemeClr val="tx1"/>
                </a:solidFill>
              </a:rPr>
              <a:t>非定常な分布</a:t>
            </a:r>
            <a:endParaRPr kumimoji="1" lang="en-US" altLang="ja-JP" sz="2400" dirty="0">
              <a:solidFill>
                <a:schemeClr val="tx1"/>
              </a:solidFill>
            </a:endParaRPr>
          </a:p>
        </p:txBody>
      </p:sp>
      <p:sp>
        <p:nvSpPr>
          <p:cNvPr id="11" name="テキスト ボックス 10">
            <a:extLst>
              <a:ext uri="{FF2B5EF4-FFF2-40B4-BE49-F238E27FC236}">
                <a16:creationId xmlns:a16="http://schemas.microsoft.com/office/drawing/2014/main" id="{DE6AB18D-1A71-491F-B67D-5EB9A3B8C4C2}"/>
              </a:ext>
            </a:extLst>
          </p:cNvPr>
          <p:cNvSpPr txBox="1"/>
          <p:nvPr/>
        </p:nvSpPr>
        <p:spPr>
          <a:xfrm>
            <a:off x="7106095" y="5182142"/>
            <a:ext cx="2374368" cy="400110"/>
          </a:xfrm>
          <a:prstGeom prst="rect">
            <a:avLst/>
          </a:prstGeom>
          <a:noFill/>
        </p:spPr>
        <p:txBody>
          <a:bodyPr wrap="none" rtlCol="0">
            <a:spAutoFit/>
          </a:bodyPr>
          <a:lstStyle/>
          <a:p>
            <a:r>
              <a:rPr kumimoji="1" lang="en-US" altLang="ja-JP" sz="2000" dirty="0"/>
              <a:t># </a:t>
            </a:r>
            <a:r>
              <a:rPr kumimoji="1" lang="ja-JP" altLang="en-US" sz="2000" dirty="0"/>
              <a:t>上場企業 ≃ </a:t>
            </a:r>
            <a:r>
              <a:rPr kumimoji="1" lang="en-US" altLang="ja-JP" sz="2000" dirty="0"/>
              <a:t>4,000</a:t>
            </a:r>
            <a:endParaRPr kumimoji="1" lang="ja-JP" altLang="en-US" sz="2000" dirty="0"/>
          </a:p>
        </p:txBody>
      </p:sp>
      <p:pic>
        <p:nvPicPr>
          <p:cNvPr id="13" name="Picture 12" descr="地球ののイラスト">
            <a:extLst>
              <a:ext uri="{FF2B5EF4-FFF2-40B4-BE49-F238E27FC236}">
                <a16:creationId xmlns:a16="http://schemas.microsoft.com/office/drawing/2014/main" id="{FF1444F3-36A0-4FB9-9208-7235CDAF0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519" y="3729276"/>
            <a:ext cx="1513888" cy="148361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会社のビルのイラスト">
            <a:extLst>
              <a:ext uri="{FF2B5EF4-FFF2-40B4-BE49-F238E27FC236}">
                <a16:creationId xmlns:a16="http://schemas.microsoft.com/office/drawing/2014/main" id="{FAF0DCC6-568A-4A23-A509-23DDB37F8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491" y="3871039"/>
            <a:ext cx="1196922" cy="1322566"/>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964AE06E-572F-4744-BB4E-68096B45D668}"/>
              </a:ext>
            </a:extLst>
          </p:cNvPr>
          <p:cNvSpPr txBox="1"/>
          <p:nvPr/>
        </p:nvSpPr>
        <p:spPr>
          <a:xfrm>
            <a:off x="308149" y="2824887"/>
            <a:ext cx="11575701" cy="523220"/>
          </a:xfrm>
          <a:prstGeom prst="rect">
            <a:avLst/>
          </a:prstGeom>
          <a:noFill/>
        </p:spPr>
        <p:txBody>
          <a:bodyPr wrap="square">
            <a:spAutoFit/>
          </a:bodyPr>
          <a:lstStyle/>
          <a:p>
            <a:pPr algn="ctr"/>
            <a:r>
              <a:rPr lang="ja-JP" altLang="en-US" sz="2800" dirty="0">
                <a:latin typeface="Mgen+ 2c heavy" panose="020B0802020203020207" pitchFamily="50" charset="-128"/>
                <a:ea typeface="Mgen+ 2c heavy" panose="020B0802020203020207" pitchFamily="50" charset="-128"/>
                <a:cs typeface="Mgen+ 2c heavy" panose="020B0802020203020207" pitchFamily="50" charset="-128"/>
              </a:rPr>
              <a:t>猫の写真は増やせる ↔ 貸出数は増やせない</a:t>
            </a:r>
          </a:p>
        </p:txBody>
      </p:sp>
      <p:sp>
        <p:nvSpPr>
          <p:cNvPr id="16" name="テキスト ボックス 15">
            <a:extLst>
              <a:ext uri="{FF2B5EF4-FFF2-40B4-BE49-F238E27FC236}">
                <a16:creationId xmlns:a16="http://schemas.microsoft.com/office/drawing/2014/main" id="{244E680E-A28E-4DE4-B985-DC459752BC3F}"/>
              </a:ext>
            </a:extLst>
          </p:cNvPr>
          <p:cNvSpPr txBox="1"/>
          <p:nvPr/>
        </p:nvSpPr>
        <p:spPr>
          <a:xfrm>
            <a:off x="308149" y="1700964"/>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400" dirty="0"/>
              <a:t>メカニズムの複雑さ</a:t>
            </a:r>
            <a:endParaRPr kumimoji="1" lang="en-US" altLang="ja-JP" sz="2400" dirty="0">
              <a:solidFill>
                <a:schemeClr val="tx1"/>
              </a:solidFill>
            </a:endParaRPr>
          </a:p>
        </p:txBody>
      </p:sp>
      <p:sp>
        <p:nvSpPr>
          <p:cNvPr id="17" name="テキスト ボックス 16">
            <a:extLst>
              <a:ext uri="{FF2B5EF4-FFF2-40B4-BE49-F238E27FC236}">
                <a16:creationId xmlns:a16="http://schemas.microsoft.com/office/drawing/2014/main" id="{1490C8DC-DD9F-4358-AF09-16FBF295D891}"/>
              </a:ext>
            </a:extLst>
          </p:cNvPr>
          <p:cNvSpPr txBox="1"/>
          <p:nvPr/>
        </p:nvSpPr>
        <p:spPr>
          <a:xfrm>
            <a:off x="4245743" y="1700965"/>
            <a:ext cx="3700514" cy="523220"/>
          </a:xfrm>
          <a:prstGeom prst="rect">
            <a:avLst/>
          </a:prstGeom>
          <a:solidFill>
            <a:schemeClr val="accent2">
              <a:lumMod val="20000"/>
              <a:lumOff val="80000"/>
            </a:schemeClr>
          </a:solidFill>
        </p:spPr>
        <p:txBody>
          <a:bodyPr wrap="square" anchor="ctr">
            <a:noAutofit/>
          </a:bodyPr>
          <a:lstStyle/>
          <a:p>
            <a:pPr algn="ctr"/>
            <a:r>
              <a:rPr kumimoji="1" lang="ja-JP" altLang="en-US" sz="2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データの少なさ</a:t>
            </a:r>
            <a:endParaRPr kumimoji="1" lang="en-US" altLang="ja-JP" sz="2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8" name="テキスト ボックス 17">
            <a:extLst>
              <a:ext uri="{FF2B5EF4-FFF2-40B4-BE49-F238E27FC236}">
                <a16:creationId xmlns:a16="http://schemas.microsoft.com/office/drawing/2014/main" id="{205142EF-9283-4C2F-8B9C-12E749A61E87}"/>
              </a:ext>
            </a:extLst>
          </p:cNvPr>
          <p:cNvSpPr txBox="1"/>
          <p:nvPr/>
        </p:nvSpPr>
        <p:spPr>
          <a:xfrm>
            <a:off x="308149" y="6471982"/>
            <a:ext cx="6540123" cy="307777"/>
          </a:xfrm>
          <a:prstGeom prst="rect">
            <a:avLst/>
          </a:prstGeom>
          <a:noFill/>
        </p:spPr>
        <p:txBody>
          <a:bodyPr wrap="square" rtlCol="0">
            <a:spAutoFit/>
          </a:bodyPr>
          <a:lstStyle/>
          <a:p>
            <a:r>
              <a:rPr kumimoji="1" lang="en-US" altLang="ja-JP" sz="1400" dirty="0"/>
              <a:t>※</a:t>
            </a:r>
            <a:r>
              <a:rPr kumimoji="1" lang="ja-JP" altLang="en-US" sz="1400" dirty="0"/>
              <a:t>今日の多くの話は信用スコアリングを念頭に置いています</a:t>
            </a:r>
          </a:p>
        </p:txBody>
      </p:sp>
      <p:grpSp>
        <p:nvGrpSpPr>
          <p:cNvPr id="5" name="グループ化 4">
            <a:extLst>
              <a:ext uri="{FF2B5EF4-FFF2-40B4-BE49-F238E27FC236}">
                <a16:creationId xmlns:a16="http://schemas.microsoft.com/office/drawing/2014/main" id="{CD347645-CF70-4390-BBFA-8CC19BCA07B4}"/>
              </a:ext>
            </a:extLst>
          </p:cNvPr>
          <p:cNvGrpSpPr/>
          <p:nvPr/>
        </p:nvGrpSpPr>
        <p:grpSpPr>
          <a:xfrm>
            <a:off x="2483553" y="5167329"/>
            <a:ext cx="3209941" cy="731412"/>
            <a:chOff x="2821479" y="5167329"/>
            <a:chExt cx="3209941" cy="731412"/>
          </a:xfrm>
        </p:grpSpPr>
        <p:sp>
          <p:nvSpPr>
            <p:cNvPr id="19" name="テキスト ボックス 18">
              <a:extLst>
                <a:ext uri="{FF2B5EF4-FFF2-40B4-BE49-F238E27FC236}">
                  <a16:creationId xmlns:a16="http://schemas.microsoft.com/office/drawing/2014/main" id="{5D983B50-83BB-4D37-B673-4F2805CD6FCA}"/>
                </a:ext>
              </a:extLst>
            </p:cNvPr>
            <p:cNvSpPr txBox="1"/>
            <p:nvPr/>
          </p:nvSpPr>
          <p:spPr>
            <a:xfrm>
              <a:off x="2821479" y="5182142"/>
              <a:ext cx="1689886" cy="707886"/>
            </a:xfrm>
            <a:prstGeom prst="rect">
              <a:avLst/>
            </a:prstGeom>
            <a:noFill/>
          </p:spPr>
          <p:txBody>
            <a:bodyPr wrap="none" rtlCol="0">
              <a:spAutoFit/>
            </a:bodyPr>
            <a:lstStyle/>
            <a:p>
              <a:r>
                <a:rPr kumimoji="1" lang="en-US" altLang="ja-JP" sz="2000" dirty="0"/>
                <a:t># </a:t>
              </a:r>
              <a:r>
                <a:rPr kumimoji="1" lang="ja-JP" altLang="en-US" sz="2000" dirty="0"/>
                <a:t>猫</a:t>
              </a:r>
              <a:endParaRPr kumimoji="1" lang="en-US" altLang="ja-JP" sz="2000" dirty="0"/>
            </a:p>
            <a:p>
              <a:r>
                <a:rPr kumimoji="1" lang="en-US" altLang="ja-JP" sz="2000" dirty="0"/>
                <a:t># </a:t>
              </a:r>
              <a:r>
                <a:rPr kumimoji="1" lang="ja-JP" altLang="en-US" sz="2000" dirty="0"/>
                <a:t>カメラマン</a:t>
              </a:r>
              <a:endParaRPr kumimoji="1" lang="en-US" altLang="ja-JP" sz="2000" dirty="0"/>
            </a:p>
          </p:txBody>
        </p:sp>
        <p:sp>
          <p:nvSpPr>
            <p:cNvPr id="20" name="テキスト ボックス 19">
              <a:extLst>
                <a:ext uri="{FF2B5EF4-FFF2-40B4-BE49-F238E27FC236}">
                  <a16:creationId xmlns:a16="http://schemas.microsoft.com/office/drawing/2014/main" id="{8E4961C3-1834-4D54-96DD-6354A2CF37B8}"/>
                </a:ext>
              </a:extLst>
            </p:cNvPr>
            <p:cNvSpPr txBox="1"/>
            <p:nvPr/>
          </p:nvSpPr>
          <p:spPr>
            <a:xfrm>
              <a:off x="4493820" y="5167329"/>
              <a:ext cx="1537600" cy="400110"/>
            </a:xfrm>
            <a:prstGeom prst="rect">
              <a:avLst/>
            </a:prstGeom>
            <a:noFill/>
          </p:spPr>
          <p:txBody>
            <a:bodyPr wrap="none" rtlCol="0">
              <a:spAutoFit/>
            </a:bodyPr>
            <a:lstStyle/>
            <a:p>
              <a:r>
                <a:rPr kumimoji="1" lang="ja-JP" altLang="en-US" sz="2000" dirty="0"/>
                <a:t>＝ たくさん</a:t>
              </a:r>
              <a:endParaRPr kumimoji="1" lang="en-US" altLang="ja-JP" sz="2000" dirty="0"/>
            </a:p>
          </p:txBody>
        </p:sp>
        <p:sp>
          <p:nvSpPr>
            <p:cNvPr id="21" name="テキスト ボックス 20">
              <a:extLst>
                <a:ext uri="{FF2B5EF4-FFF2-40B4-BE49-F238E27FC236}">
                  <a16:creationId xmlns:a16="http://schemas.microsoft.com/office/drawing/2014/main" id="{F515FA9A-2F05-42E2-AFB2-AF99FBFE1AE0}"/>
                </a:ext>
              </a:extLst>
            </p:cNvPr>
            <p:cNvSpPr txBox="1"/>
            <p:nvPr/>
          </p:nvSpPr>
          <p:spPr>
            <a:xfrm>
              <a:off x="4493820" y="5498631"/>
              <a:ext cx="1537600" cy="400110"/>
            </a:xfrm>
            <a:prstGeom prst="rect">
              <a:avLst/>
            </a:prstGeom>
            <a:noFill/>
          </p:spPr>
          <p:txBody>
            <a:bodyPr wrap="none" rtlCol="0">
              <a:spAutoFit/>
            </a:bodyPr>
            <a:lstStyle/>
            <a:p>
              <a:r>
                <a:rPr kumimoji="1" lang="ja-JP" altLang="en-US" sz="2000" dirty="0"/>
                <a:t>＝ たくさん</a:t>
              </a:r>
              <a:endParaRPr kumimoji="1" lang="en-US" altLang="ja-JP" sz="2000" dirty="0"/>
            </a:p>
          </p:txBody>
        </p:sp>
      </p:grpSp>
      <p:sp>
        <p:nvSpPr>
          <p:cNvPr id="23" name="テキスト ボックス 22">
            <a:extLst>
              <a:ext uri="{FF2B5EF4-FFF2-40B4-BE49-F238E27FC236}">
                <a16:creationId xmlns:a16="http://schemas.microsoft.com/office/drawing/2014/main" id="{BC00EF2E-8D7A-44B9-914A-402210952ED3}"/>
              </a:ext>
            </a:extLst>
          </p:cNvPr>
          <p:cNvSpPr txBox="1"/>
          <p:nvPr/>
        </p:nvSpPr>
        <p:spPr>
          <a:xfrm>
            <a:off x="308150" y="970644"/>
            <a:ext cx="11575701" cy="461665"/>
          </a:xfrm>
          <a:prstGeom prst="rect">
            <a:avLst/>
          </a:prstGeom>
          <a:noFill/>
        </p:spPr>
        <p:txBody>
          <a:bodyPr wrap="square">
            <a:spAutoFit/>
          </a:bodyPr>
          <a:lstStyle/>
          <a:p>
            <a:pPr algn="ctr"/>
            <a:r>
              <a:rPr lang="ja-JP" altLang="en-US" sz="2400" dirty="0">
                <a:latin typeface="+mj-ea"/>
                <a:ea typeface="+mj-ea"/>
                <a:cs typeface="Mgen+ 2c heavy" panose="020B0802020203020207" pitchFamily="50" charset="-128"/>
              </a:rPr>
              <a:t>「一般的な機械学習のタスク」と「金融で解きたい問題」のギャップ</a:t>
            </a:r>
            <a:endParaRPr lang="en-US" altLang="ja-JP" sz="2400" dirty="0">
              <a:latin typeface="+mj-ea"/>
              <a:ea typeface="+mj-ea"/>
              <a:cs typeface="Mgen+ 2c heavy" panose="020B0802020203020207" pitchFamily="50" charset="-128"/>
            </a:endParaRPr>
          </a:p>
        </p:txBody>
      </p:sp>
    </p:spTree>
    <p:extLst>
      <p:ext uri="{BB962C8B-B14F-4D97-AF65-F5344CB8AC3E}">
        <p14:creationId xmlns:p14="http://schemas.microsoft.com/office/powerpoint/2010/main" val="3546787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四角形 2">
            <a:extLst>
              <a:ext uri="{FF2B5EF4-FFF2-40B4-BE49-F238E27FC236}">
                <a16:creationId xmlns:a16="http://schemas.microsoft.com/office/drawing/2014/main" id="{D97E9219-2178-4670-9D61-94C58FDF032B}"/>
              </a:ext>
            </a:extLst>
          </p:cNvPr>
          <p:cNvSpPr/>
          <p:nvPr/>
        </p:nvSpPr>
        <p:spPr>
          <a:xfrm>
            <a:off x="308149" y="2398032"/>
            <a:ext cx="11575701" cy="4039366"/>
          </a:xfrm>
          <a:prstGeom prst="wedgeRectCallout">
            <a:avLst>
              <a:gd name="adj1" fmla="val 32639"/>
              <a:gd name="adj2" fmla="val -5354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CDE924A-1EF3-47A3-A9FA-D1DD68F9F6D4}"/>
              </a:ext>
            </a:extLst>
          </p:cNvPr>
          <p:cNvSpPr>
            <a:spLocks noGrp="1"/>
          </p:cNvSpPr>
          <p:nvPr>
            <p:ph type="title"/>
          </p:nvPr>
        </p:nvSpPr>
        <p:spPr/>
        <p:txBody>
          <a:bodyPr/>
          <a:lstStyle/>
          <a:p>
            <a:r>
              <a:rPr lang="ja-JP" altLang="en-US" dirty="0"/>
              <a:t>金融 </a:t>
            </a:r>
            <a:r>
              <a:rPr lang="en-US" altLang="ja-JP" dirty="0"/>
              <a:t>× </a:t>
            </a:r>
            <a:r>
              <a:rPr lang="ja-JP" altLang="en-US" dirty="0"/>
              <a:t>機械学習 の困難さ</a:t>
            </a:r>
            <a:endParaRPr kumimoji="1" lang="ja-JP" altLang="en-US" dirty="0"/>
          </a:p>
        </p:txBody>
      </p:sp>
      <p:sp>
        <p:nvSpPr>
          <p:cNvPr id="4" name="スライド番号プレースホルダー 3">
            <a:extLst>
              <a:ext uri="{FF2B5EF4-FFF2-40B4-BE49-F238E27FC236}">
                <a16:creationId xmlns:a16="http://schemas.microsoft.com/office/drawing/2014/main" id="{DFABF0EF-B8AD-4F16-AF33-FBB5C8D4269C}"/>
              </a:ext>
            </a:extLst>
          </p:cNvPr>
          <p:cNvSpPr>
            <a:spLocks noGrp="1"/>
          </p:cNvSpPr>
          <p:nvPr>
            <p:ph type="sldNum" sz="quarter" idx="12"/>
          </p:nvPr>
        </p:nvSpPr>
        <p:spPr/>
        <p:txBody>
          <a:bodyPr/>
          <a:lstStyle/>
          <a:p>
            <a:fld id="{FCEFF6DB-0D4D-4D2A-B40A-7B2D87546AB8}" type="slidenum">
              <a:rPr kumimoji="1" lang="ja-JP" altLang="en-US" smtClean="0"/>
              <a:pPr/>
              <a:t>9</a:t>
            </a:fld>
            <a:endParaRPr kumimoji="1" lang="ja-JP" altLang="en-US" dirty="0">
              <a:solidFill>
                <a:schemeClr val="tx1"/>
              </a:solidFill>
            </a:endParaRPr>
          </a:p>
        </p:txBody>
      </p:sp>
      <p:sp>
        <p:nvSpPr>
          <p:cNvPr id="10" name="テキスト ボックス 9">
            <a:extLst>
              <a:ext uri="{FF2B5EF4-FFF2-40B4-BE49-F238E27FC236}">
                <a16:creationId xmlns:a16="http://schemas.microsoft.com/office/drawing/2014/main" id="{E3175DB6-4EAD-45BC-8BFD-6FDC1514F75D}"/>
              </a:ext>
            </a:extLst>
          </p:cNvPr>
          <p:cNvSpPr txBox="1"/>
          <p:nvPr/>
        </p:nvSpPr>
        <p:spPr>
          <a:xfrm>
            <a:off x="8183337" y="1700964"/>
            <a:ext cx="3700514" cy="523220"/>
          </a:xfrm>
          <a:prstGeom prst="rect">
            <a:avLst/>
          </a:prstGeom>
          <a:solidFill>
            <a:schemeClr val="accent2">
              <a:lumMod val="20000"/>
              <a:lumOff val="80000"/>
            </a:schemeClr>
          </a:solidFill>
        </p:spPr>
        <p:txBody>
          <a:bodyPr wrap="square" anchor="ctr">
            <a:noAutofit/>
          </a:bodyPr>
          <a:lstStyle/>
          <a:p>
            <a:pPr algn="ctr"/>
            <a:r>
              <a:rPr kumimoji="1" lang="ja-JP" altLang="en-US" sz="2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rPr>
              <a:t>非定常な分布</a:t>
            </a:r>
            <a:endParaRPr kumimoji="1" lang="en-US" altLang="ja-JP" sz="2400" dirty="0">
              <a:solidFill>
                <a:schemeClr val="accent2"/>
              </a:solidFill>
              <a:latin typeface="Mgen+ 2c heavy" panose="020B0802020203020207" pitchFamily="50" charset="-128"/>
              <a:ea typeface="Mgen+ 2c heavy" panose="020B0802020203020207" pitchFamily="50" charset="-128"/>
              <a:cs typeface="Mgen+ 2c heavy" panose="020B0802020203020207" pitchFamily="50" charset="-128"/>
            </a:endParaRPr>
          </a:p>
        </p:txBody>
      </p:sp>
      <p:sp>
        <p:nvSpPr>
          <p:cNvPr id="15" name="テキスト ボックス 14">
            <a:extLst>
              <a:ext uri="{FF2B5EF4-FFF2-40B4-BE49-F238E27FC236}">
                <a16:creationId xmlns:a16="http://schemas.microsoft.com/office/drawing/2014/main" id="{964AE06E-572F-4744-BB4E-68096B45D668}"/>
              </a:ext>
            </a:extLst>
          </p:cNvPr>
          <p:cNvSpPr txBox="1"/>
          <p:nvPr/>
        </p:nvSpPr>
        <p:spPr>
          <a:xfrm>
            <a:off x="308149" y="2824887"/>
            <a:ext cx="11575701" cy="523220"/>
          </a:xfrm>
          <a:prstGeom prst="rect">
            <a:avLst/>
          </a:prstGeom>
          <a:noFill/>
        </p:spPr>
        <p:txBody>
          <a:bodyPr wrap="square">
            <a:spAutoFit/>
          </a:bodyPr>
          <a:lstStyle/>
          <a:p>
            <a:pPr algn="ctr"/>
            <a:r>
              <a:rPr lang="ja-JP" altLang="en-US" sz="2800" dirty="0">
                <a:latin typeface="Mgen+ 2c heavy" panose="020B0802020203020207" pitchFamily="50" charset="-128"/>
                <a:ea typeface="Mgen+ 2c heavy" panose="020B0802020203020207" pitchFamily="50" charset="-128"/>
                <a:cs typeface="Mgen+ 2c heavy" panose="020B0802020203020207" pitchFamily="50" charset="-128"/>
              </a:rPr>
              <a:t>　猫の特徴は昔も今も同じ ↔ 経済環境は常に変化する</a:t>
            </a:r>
          </a:p>
        </p:txBody>
      </p:sp>
      <p:pic>
        <p:nvPicPr>
          <p:cNvPr id="22" name="図 21">
            <a:extLst>
              <a:ext uri="{FF2B5EF4-FFF2-40B4-BE49-F238E27FC236}">
                <a16:creationId xmlns:a16="http://schemas.microsoft.com/office/drawing/2014/main" id="{D191C858-95A2-4F1F-85C9-E53627EAB25D}"/>
              </a:ext>
            </a:extLst>
          </p:cNvPr>
          <p:cNvPicPr>
            <a:picLocks noChangeAspect="1"/>
          </p:cNvPicPr>
          <p:nvPr/>
        </p:nvPicPr>
        <p:blipFill>
          <a:blip r:embed="rId2"/>
          <a:stretch>
            <a:fillRect/>
          </a:stretch>
        </p:blipFill>
        <p:spPr>
          <a:xfrm>
            <a:off x="6919652" y="3493186"/>
            <a:ext cx="3081147" cy="2310861"/>
          </a:xfrm>
          <a:prstGeom prst="rect">
            <a:avLst/>
          </a:prstGeom>
        </p:spPr>
      </p:pic>
      <p:pic>
        <p:nvPicPr>
          <p:cNvPr id="23" name="Picture 6">
            <a:extLst>
              <a:ext uri="{FF2B5EF4-FFF2-40B4-BE49-F238E27FC236}">
                <a16:creationId xmlns:a16="http://schemas.microsoft.com/office/drawing/2014/main" id="{A9A5E2A2-8B16-47F0-ADD7-12F7286BE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327" y="3493187"/>
            <a:ext cx="3081147" cy="2310861"/>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D2EB27DB-0AAF-4065-84F7-7EA66AACE7C2}"/>
              </a:ext>
            </a:extLst>
          </p:cNvPr>
          <p:cNvSpPr txBox="1"/>
          <p:nvPr/>
        </p:nvSpPr>
        <p:spPr>
          <a:xfrm>
            <a:off x="308149" y="1700964"/>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400" dirty="0"/>
              <a:t>メカニズムの複雑さ</a:t>
            </a:r>
            <a:endParaRPr kumimoji="1" lang="en-US" altLang="ja-JP" sz="2400" dirty="0">
              <a:solidFill>
                <a:schemeClr val="tx1"/>
              </a:solidFill>
            </a:endParaRPr>
          </a:p>
        </p:txBody>
      </p:sp>
      <p:sp>
        <p:nvSpPr>
          <p:cNvPr id="25" name="テキスト ボックス 24">
            <a:extLst>
              <a:ext uri="{FF2B5EF4-FFF2-40B4-BE49-F238E27FC236}">
                <a16:creationId xmlns:a16="http://schemas.microsoft.com/office/drawing/2014/main" id="{C6290825-10C5-41E5-9481-6D86033464DC}"/>
              </a:ext>
            </a:extLst>
          </p:cNvPr>
          <p:cNvSpPr txBox="1"/>
          <p:nvPr/>
        </p:nvSpPr>
        <p:spPr>
          <a:xfrm>
            <a:off x="4245743" y="1700965"/>
            <a:ext cx="3700514" cy="523220"/>
          </a:xfrm>
          <a:prstGeom prst="rect">
            <a:avLst/>
          </a:prstGeom>
          <a:solidFill>
            <a:schemeClr val="tx1">
              <a:lumMod val="10000"/>
              <a:lumOff val="90000"/>
            </a:schemeClr>
          </a:solidFill>
        </p:spPr>
        <p:txBody>
          <a:bodyPr wrap="square" anchor="ctr">
            <a:noAutofit/>
          </a:bodyPr>
          <a:lstStyle/>
          <a:p>
            <a:pPr algn="ctr"/>
            <a:r>
              <a:rPr kumimoji="1" lang="ja-JP" altLang="en-US" sz="2400" dirty="0"/>
              <a:t>データの少なさ</a:t>
            </a:r>
            <a:endParaRPr kumimoji="1" lang="en-US" altLang="ja-JP" sz="2400" dirty="0">
              <a:solidFill>
                <a:schemeClr val="tx1"/>
              </a:solidFill>
            </a:endParaRPr>
          </a:p>
        </p:txBody>
      </p:sp>
      <p:sp>
        <p:nvSpPr>
          <p:cNvPr id="12" name="テキスト ボックス 11">
            <a:extLst>
              <a:ext uri="{FF2B5EF4-FFF2-40B4-BE49-F238E27FC236}">
                <a16:creationId xmlns:a16="http://schemas.microsoft.com/office/drawing/2014/main" id="{C643745E-9F0F-4ED2-9264-627D975FBA6E}"/>
              </a:ext>
            </a:extLst>
          </p:cNvPr>
          <p:cNvSpPr txBox="1"/>
          <p:nvPr/>
        </p:nvSpPr>
        <p:spPr>
          <a:xfrm>
            <a:off x="308149" y="6471982"/>
            <a:ext cx="6540123" cy="307777"/>
          </a:xfrm>
          <a:prstGeom prst="rect">
            <a:avLst/>
          </a:prstGeom>
          <a:noFill/>
        </p:spPr>
        <p:txBody>
          <a:bodyPr wrap="square" rtlCol="0">
            <a:spAutoFit/>
          </a:bodyPr>
          <a:lstStyle/>
          <a:p>
            <a:r>
              <a:rPr kumimoji="1" lang="en-US" altLang="ja-JP" sz="1400" dirty="0"/>
              <a:t>※</a:t>
            </a:r>
            <a:r>
              <a:rPr kumimoji="1" lang="ja-JP" altLang="en-US" sz="1400" dirty="0"/>
              <a:t>今日の多くの話は信用スコアリングを念頭に置いています</a:t>
            </a:r>
          </a:p>
        </p:txBody>
      </p:sp>
      <p:sp>
        <p:nvSpPr>
          <p:cNvPr id="14" name="テキスト ボックス 13">
            <a:extLst>
              <a:ext uri="{FF2B5EF4-FFF2-40B4-BE49-F238E27FC236}">
                <a16:creationId xmlns:a16="http://schemas.microsoft.com/office/drawing/2014/main" id="{AB7F66CC-2A08-4FA2-ACCA-0180B8B59B62}"/>
              </a:ext>
            </a:extLst>
          </p:cNvPr>
          <p:cNvSpPr txBox="1"/>
          <p:nvPr/>
        </p:nvSpPr>
        <p:spPr>
          <a:xfrm>
            <a:off x="308150" y="970644"/>
            <a:ext cx="11575701" cy="461665"/>
          </a:xfrm>
          <a:prstGeom prst="rect">
            <a:avLst/>
          </a:prstGeom>
          <a:noFill/>
        </p:spPr>
        <p:txBody>
          <a:bodyPr wrap="square">
            <a:spAutoFit/>
          </a:bodyPr>
          <a:lstStyle/>
          <a:p>
            <a:pPr algn="ctr"/>
            <a:r>
              <a:rPr lang="ja-JP" altLang="en-US" sz="2400" dirty="0">
                <a:latin typeface="+mj-ea"/>
                <a:ea typeface="+mj-ea"/>
                <a:cs typeface="Mgen+ 2c heavy" panose="020B0802020203020207" pitchFamily="50" charset="-128"/>
              </a:rPr>
              <a:t>「一般的な機械学習のタスク」と「金融で解きたい問題」のギャップ</a:t>
            </a:r>
            <a:endParaRPr lang="en-US" altLang="ja-JP" sz="2400" dirty="0">
              <a:latin typeface="+mj-ea"/>
              <a:ea typeface="+mj-ea"/>
              <a:cs typeface="Mgen+ 2c heavy" panose="020B0802020203020207" pitchFamily="50" charset="-128"/>
            </a:endParaRPr>
          </a:p>
        </p:txBody>
      </p:sp>
    </p:spTree>
    <p:extLst>
      <p:ext uri="{BB962C8B-B14F-4D97-AF65-F5344CB8AC3E}">
        <p14:creationId xmlns:p14="http://schemas.microsoft.com/office/powerpoint/2010/main" val="1857125611"/>
      </p:ext>
    </p:extLst>
  </p:cSld>
  <p:clrMapOvr>
    <a:masterClrMapping/>
  </p:clrMapOvr>
</p:sld>
</file>

<file path=ppt/theme/theme1.xml><?xml version="1.0" encoding="utf-8"?>
<a:theme xmlns:a="http://schemas.openxmlformats.org/drawingml/2006/main" name="Office テーマ">
  <a:themeElements>
    <a:clrScheme name="default">
      <a:dk1>
        <a:srgbClr val="323232"/>
      </a:dk1>
      <a:lt1>
        <a:sysClr val="window" lastClr="FFFFFF"/>
      </a:lt1>
      <a:dk2>
        <a:srgbClr val="323232"/>
      </a:dk2>
      <a:lt2>
        <a:srgbClr val="E7E6E6"/>
      </a:lt2>
      <a:accent1>
        <a:srgbClr val="30A3B3"/>
      </a:accent1>
      <a:accent2>
        <a:srgbClr val="EE3D69"/>
      </a:accent2>
      <a:accent3>
        <a:srgbClr val="C49500"/>
      </a:accent3>
      <a:accent4>
        <a:srgbClr val="FFC000"/>
      </a:accent4>
      <a:accent5>
        <a:srgbClr val="4472C4"/>
      </a:accent5>
      <a:accent6>
        <a:srgbClr val="70AD47"/>
      </a:accent6>
      <a:hlink>
        <a:srgbClr val="0563C1"/>
      </a:hlink>
      <a:folHlink>
        <a:srgbClr val="954F72"/>
      </a:folHlink>
    </a:clrScheme>
    <a:fontScheme name="Default">
      <a:majorFont>
        <a:latin typeface="Segoe UI Black"/>
        <a:ea typeface="Mgen+ 2c medium"/>
        <a:cs typeface=""/>
      </a:majorFont>
      <a:minorFont>
        <a:latin typeface="Segoe UI"/>
        <a:ea typeface="Mgen+ 2c medium"/>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54486</TotalTime>
  <Words>2569</Words>
  <Application>Microsoft Office PowerPoint</Application>
  <PresentationFormat>ワイド画面</PresentationFormat>
  <Paragraphs>368</Paragraphs>
  <Slides>31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31</vt:i4>
      </vt:variant>
    </vt:vector>
  </HeadingPairs>
  <TitlesOfParts>
    <vt:vector size="38" baseType="lpstr">
      <vt:lpstr>Mgen+ 2c heavy</vt:lpstr>
      <vt:lpstr>Mgen+ 2c medium</vt:lpstr>
      <vt:lpstr>游ゴシック</vt:lpstr>
      <vt:lpstr>Arial</vt:lpstr>
      <vt:lpstr>Segoe UI</vt:lpstr>
      <vt:lpstr>Segoe UI Black</vt:lpstr>
      <vt:lpstr>Office テーマ</vt:lpstr>
      <vt:lpstr>金融 × AI で解くべき問題は何か？</vt:lpstr>
      <vt:lpstr>Disclaimer</vt:lpstr>
      <vt:lpstr>自己紹介</vt:lpstr>
      <vt:lpstr>FinML って？</vt:lpstr>
      <vt:lpstr>本日のテーマ</vt:lpstr>
      <vt:lpstr>金融 × 機械学習 の困難さ</vt:lpstr>
      <vt:lpstr>金融 × 機械学習 の困難さ</vt:lpstr>
      <vt:lpstr>金融 × 機械学習 の困難さ</vt:lpstr>
      <vt:lpstr>金融 × 機械学習 の困難さ</vt:lpstr>
      <vt:lpstr>金融 × 機械学習 の困難さと要請</vt:lpstr>
      <vt:lpstr>本日のテーマ</vt:lpstr>
      <vt:lpstr>金融 × AI：パワードスーツ型 AI としての機械学習の活用</vt:lpstr>
      <vt:lpstr>そのモデル、どう使う？</vt:lpstr>
      <vt:lpstr>Human-AI Collaboration：モデルへの要件</vt:lpstr>
      <vt:lpstr>人間の判断を前提にしたモデリング</vt:lpstr>
      <vt:lpstr>モデルの予測の一貫性</vt:lpstr>
      <vt:lpstr>Human-AI Collaboration：モデルへの要件</vt:lpstr>
      <vt:lpstr>そのモデル、どう使う？－具体例（1/2）</vt:lpstr>
      <vt:lpstr>そのモデル、どう使う？－具体例（2/2）</vt:lpstr>
      <vt:lpstr>予測の確信度が低いときのみ人間が判断するケース</vt:lpstr>
      <vt:lpstr>Human-AI Collaboration：どのように検証するか？</vt:lpstr>
      <vt:lpstr>テストデータによる検証の限界</vt:lpstr>
      <vt:lpstr>どのように検証を行うべきか？</vt:lpstr>
      <vt:lpstr>どのように検証を行うべきか？</vt:lpstr>
      <vt:lpstr>金融機関のストレステスト</vt:lpstr>
      <vt:lpstr>ストレスシナリオでの検証</vt:lpstr>
      <vt:lpstr>    Stratified Performance Evaluation</vt:lpstr>
      <vt:lpstr>    Shifted Performance Evaluation</vt:lpstr>
      <vt:lpstr>    Contrastive Evaluation</vt:lpstr>
      <vt:lpstr>【まとめ】金融 × 機械学習で求められる要請・品質とは？</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Nagayama Tsunehiko</dc:creator>
  <cp:lastModifiedBy>永山　恒彦</cp:lastModifiedBy>
  <cp:revision>4122</cp:revision>
  <dcterms:created xsi:type="dcterms:W3CDTF">2020-06-13T07:42:33Z</dcterms:created>
  <dcterms:modified xsi:type="dcterms:W3CDTF">2021-03-03T11:59:13Z</dcterms:modified>
</cp:coreProperties>
</file>